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6" r:id="rId4"/>
    <p:sldId id="26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7C80"/>
    <a:srgbClr val="FF9999"/>
    <a:srgbClr val="F08E97"/>
    <a:srgbClr val="FFCCCC"/>
    <a:srgbClr val="92D050"/>
    <a:srgbClr val="D0F2AD"/>
    <a:srgbClr val="C9C9C9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4638" autoAdjust="0"/>
  </p:normalViewPr>
  <p:slideViewPr>
    <p:cSldViewPr snapToGrid="0">
      <p:cViewPr varScale="1">
        <p:scale>
          <a:sx n="109" d="100"/>
          <a:sy n="109" d="100"/>
        </p:scale>
        <p:origin x="12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B9446-1F31-41CB-9230-A23D81239B0E}" type="datetimeFigureOut">
              <a:rPr kumimoji="1" lang="ja-JP" altLang="en-US" smtClean="0"/>
              <a:t>2023/4/27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739D-F380-4AC3-BA9A-08294B1407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6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20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86739D-F380-4AC3-BA9A-08294B14076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868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9">
            <a:extLst>
              <a:ext uri="{FF2B5EF4-FFF2-40B4-BE49-F238E27FC236}">
                <a16:creationId xmlns:a16="http://schemas.microsoft.com/office/drawing/2014/main" id="{BA3C194C-9555-4B21-BD5B-992730BEB05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40266" y="453343"/>
            <a:ext cx="942547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 sz="2405" dirty="0"/>
          </a:p>
        </p:txBody>
      </p:sp>
    </p:spTree>
    <p:extLst>
      <p:ext uri="{BB962C8B-B14F-4D97-AF65-F5344CB8AC3E}">
        <p14:creationId xmlns:p14="http://schemas.microsoft.com/office/powerpoint/2010/main" val="30968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7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事業名称：</a:t>
            </a: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900333" y="489364"/>
            <a:ext cx="2847481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交付申請額：</a:t>
            </a:r>
            <a:r>
              <a:rPr lang="ja-JP" altLang="en-US" u="sng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252521"/>
            <a:ext cx="9300796" cy="8249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942596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目指すべき将来像及び成功の定義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2125075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取組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BEDC3B-B551-4E61-AC59-025523BFFF30}"/>
              </a:ext>
            </a:extLst>
          </p:cNvPr>
          <p:cNvSpPr txBox="1"/>
          <p:nvPr/>
        </p:nvSpPr>
        <p:spPr>
          <a:xfrm>
            <a:off x="219705" y="2497993"/>
            <a:ext cx="9300796" cy="379980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4181AA-862E-4BEB-9169-D0E553E94983}"/>
              </a:ext>
            </a:extLst>
          </p:cNvPr>
          <p:cNvSpPr txBox="1"/>
          <p:nvPr/>
        </p:nvSpPr>
        <p:spPr>
          <a:xfrm>
            <a:off x="242045" y="6290718"/>
            <a:ext cx="930079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適宜、枠のサイズを変更したり図表を使用するなど、わかりやすく記載してください。なお、記入する文字の大きさは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28E3AA-ECBB-4F7B-8761-0AEC3534E6B5}"/>
              </a:ext>
            </a:extLst>
          </p:cNvPr>
          <p:cNvSpPr txBox="1"/>
          <p:nvPr/>
        </p:nvSpPr>
        <p:spPr>
          <a:xfrm>
            <a:off x="362235" y="2616527"/>
            <a:ext cx="3658374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計画書３及び５の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（重要業績指標：成果）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・具体的な取組・事業内容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415E15A-1669-4120-ABAC-41B90FB1E7A0}"/>
              </a:ext>
            </a:extLst>
          </p:cNvPr>
          <p:cNvSpPr txBox="1"/>
          <p:nvPr/>
        </p:nvSpPr>
        <p:spPr>
          <a:xfrm>
            <a:off x="362235" y="1307390"/>
            <a:ext cx="784978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計画書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及び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を参考に事業のコンセプト、求められる成果を記載してください。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48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151427" y="6542032"/>
            <a:ext cx="966395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</a:t>
            </a:r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</a:t>
            </a:r>
            <a:r>
              <a:rPr kumimoji="1" lang="ja-JP" altLang="en-US" sz="100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基づき</a:t>
            </a:r>
            <a:r>
              <a:rPr lang="ja-JP" altLang="en-US" sz="100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■企業・団体名等：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9D14D7B5-88EE-4B91-B9BD-1580A3413A42}"/>
              </a:ext>
            </a:extLst>
          </p:cNvPr>
          <p:cNvSpPr txBox="1"/>
          <p:nvPr/>
        </p:nvSpPr>
        <p:spPr>
          <a:xfrm>
            <a:off x="1359632" y="828499"/>
            <a:ext cx="775404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事業計画書８を踏まえ、取組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年度から自立自走に向けた事業展開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計画の概要を記載してください。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368543"/>
              </p:ext>
            </p:extLst>
          </p:nvPr>
        </p:nvGraphicFramePr>
        <p:xfrm>
          <a:off x="480058" y="3415390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事業①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事業②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事業③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事業④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220" y="712269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3630140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4E6351-0963-463E-AE6E-F477AD7462DE}"/>
              </a:ext>
            </a:extLst>
          </p:cNvPr>
          <p:cNvSpPr txBox="1"/>
          <p:nvPr/>
        </p:nvSpPr>
        <p:spPr>
          <a:xfrm>
            <a:off x="2450265" y="4606326"/>
            <a:ext cx="4612309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95300" algn="just"/>
            <a:r>
              <a:rPr lang="ja-JP" altLang="ja-JP" sz="1400" kern="100" dirty="0" smtClean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「</a:t>
            </a:r>
            <a:r>
              <a:rPr lang="ja-JP" altLang="en-US" sz="1400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事業</a:t>
            </a:r>
            <a:r>
              <a:rPr lang="ja-JP" altLang="en-US" sz="1400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期間中</a:t>
            </a:r>
            <a:r>
              <a:rPr lang="ja-JP" altLang="en-US" sz="1400" kern="1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</a:t>
            </a:r>
            <a:r>
              <a:rPr lang="en-US" altLang="ja-JP" sz="1400" kern="100" dirty="0" smtClean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KPI</a:t>
            </a:r>
            <a:r>
              <a:rPr lang="ja-JP" altLang="ja-JP" sz="1400" kern="100" dirty="0">
                <a:solidFill>
                  <a:srgbClr val="FF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」を測る時期も記載してください。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4014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2046" y="2125553"/>
            <a:ext cx="9300796" cy="431530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12" name="角丸四角形 118">
            <a:extLst>
              <a:ext uri="{FF2B5EF4-FFF2-40B4-BE49-F238E27FC236}">
                <a16:creationId xmlns:a16="http://schemas.microsoft.com/office/drawing/2014/main" id="{88DEA87A-6E73-4CBE-852A-4FBA5A28434C}"/>
              </a:ext>
            </a:extLst>
          </p:cNvPr>
          <p:cNvSpPr/>
          <p:nvPr/>
        </p:nvSpPr>
        <p:spPr>
          <a:xfrm>
            <a:off x="307731" y="2381312"/>
            <a:ext cx="9144000" cy="2286693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20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ふくしまフルーツ製菓</a:t>
            </a:r>
            <a:endParaRPr lang="ja-JP" altLang="en-US" sz="20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事業名称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18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マルシェ</a:t>
            </a:r>
            <a:r>
              <a:rPr lang="ja-JP" altLang="en-US" sz="1800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に集まれ！フルーツ王国ふくしまファン拡大大作戦</a:t>
            </a:r>
            <a:endParaRPr lang="ja-JP" altLang="en-US" sz="18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170ABE15-4FC7-41E9-BB62-6EF6BF12CB8C}"/>
              </a:ext>
            </a:extLst>
          </p:cNvPr>
          <p:cNvSpPr txBox="1">
            <a:spLocks/>
          </p:cNvSpPr>
          <p:nvPr/>
        </p:nvSpPr>
        <p:spPr>
          <a:xfrm>
            <a:off x="6098313" y="489364"/>
            <a:ext cx="3445452" cy="35808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交付申請額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u="sng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2,000,000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139284"/>
            <a:ext cx="9300796" cy="6893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ターゲットは、県外の消費者（特に首都圏）、流通関係者（バイヤー）、飲食店関係者。福島産フルーツの安全性やおいしさが、口コミで、いわば“自走する形”で多くの人に伝わって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いくこと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狙う。またＳＮＳを活用し、現代版”口コミ”でもファンを増やしていく。</a:t>
            </a:r>
            <a:endParaRPr lang="ja-JP" altLang="en-US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1848554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正方形/長方形 37">
            <a:extLst>
              <a:ext uri="{FF2B5EF4-FFF2-40B4-BE49-F238E27FC236}">
                <a16:creationId xmlns:a16="http://schemas.microsoft.com/office/drawing/2014/main" id="{48A4C896-1236-4AC9-BA79-2CA2D6102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2212076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取組内容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3EECBF1C-BC7E-4460-8332-232AEBED84D4}"/>
              </a:ext>
            </a:extLst>
          </p:cNvPr>
          <p:cNvGrpSpPr/>
          <p:nvPr/>
        </p:nvGrpSpPr>
        <p:grpSpPr>
          <a:xfrm>
            <a:off x="563828" y="2572244"/>
            <a:ext cx="8597756" cy="1323468"/>
            <a:chOff x="908621" y="2736013"/>
            <a:chExt cx="8466589" cy="1516828"/>
          </a:xfrm>
        </p:grpSpPr>
        <p:sp>
          <p:nvSpPr>
            <p:cNvPr id="93" name="正方形/長方形 99">
              <a:extLst>
                <a:ext uri="{FF2B5EF4-FFF2-40B4-BE49-F238E27FC236}">
                  <a16:creationId xmlns:a16="http://schemas.microsoft.com/office/drawing/2014/main" id="{FEA88C28-C6C3-4466-A0F2-9CB6BB6D0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2736013"/>
              <a:ext cx="693971" cy="744101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 smtClean="0">
                  <a:solidFill>
                    <a:schemeClr val="bg1"/>
                  </a:solidFill>
                  <a:latin typeface="Meiryo UI"/>
                  <a:ea typeface="Meiryo UI"/>
                </a:rPr>
                <a:t>事業</a:t>
              </a:r>
              <a:r>
                <a:rPr lang="ja-JP" altLang="en-US" sz="1200" b="1" kern="0" dirty="0">
                  <a:solidFill>
                    <a:schemeClr val="bg1"/>
                  </a:solidFill>
                  <a:latin typeface="Meiryo UI"/>
                  <a:ea typeface="Meiryo UI"/>
                </a:rPr>
                <a:t>①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4" name="正方形/長方形 99">
              <a:extLst>
                <a:ext uri="{FF2B5EF4-FFF2-40B4-BE49-F238E27FC236}">
                  <a16:creationId xmlns:a16="http://schemas.microsoft.com/office/drawing/2014/main" id="{5C5DBFB1-85FF-4FD0-828D-91CAA9FF8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621" y="3593525"/>
              <a:ext cx="693972" cy="659315"/>
            </a:xfrm>
            <a:prstGeom prst="rect">
              <a:avLst/>
            </a:prstGeom>
            <a:solidFill>
              <a:srgbClr val="FF0000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ja-JP" altLang="en-US" sz="1200" b="1" kern="0" dirty="0" smtClean="0">
                  <a:solidFill>
                    <a:schemeClr val="bg1"/>
                  </a:solidFill>
                  <a:latin typeface="Meiryo UI"/>
                  <a:ea typeface="Meiryo UI"/>
                </a:rPr>
                <a:t>事業②</a:t>
              </a:r>
              <a:endPara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8" name="正方形/長方形 99">
              <a:extLst>
                <a:ext uri="{FF2B5EF4-FFF2-40B4-BE49-F238E27FC236}">
                  <a16:creationId xmlns:a16="http://schemas.microsoft.com/office/drawing/2014/main" id="{427EDE53-37FE-45CE-9D84-049D2403C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7" y="2736013"/>
              <a:ext cx="7618533" cy="744101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ふくしまフルーツカフェ＠東京（イベント</a:t>
              </a:r>
              <a:r>
                <a:rPr lang="ja-JP" altLang="en-US" sz="1200" b="1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）</a:t>
              </a:r>
              <a:endParaRPr lang="en-US" altLang="ja-JP" sz="1200" b="1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都内のホテルに協力してもらい、福島産フルーツを使った限定スイーツメニューを提供してもらう。イベントの実施によって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、</a:t>
              </a:r>
              <a:endParaRPr lang="en-US" altLang="ja-JP" sz="1200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福島産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フルーツの安全性や美味しさを、消費者と飲食店関係者　両方にアピールできる。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  <p:sp>
          <p:nvSpPr>
            <p:cNvPr id="99" name="正方形/長方形 99">
              <a:extLst>
                <a:ext uri="{FF2B5EF4-FFF2-40B4-BE49-F238E27FC236}">
                  <a16:creationId xmlns:a16="http://schemas.microsoft.com/office/drawing/2014/main" id="{60CEE444-99ED-4156-A473-EFC8E9381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6678" y="3563301"/>
              <a:ext cx="7618532" cy="689540"/>
            </a:xfrm>
            <a:prstGeom prst="rect">
              <a:avLst/>
            </a:prstGeom>
            <a:solidFill>
              <a:srgbClr val="FFFFFF"/>
            </a:solidFill>
            <a:ln w="222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8000" tIns="18000" rIns="18000" bIns="18000" anchor="ctr"/>
            <a:lstStyle>
              <a:lvl1pPr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b="1" kern="0" dirty="0">
                  <a:solidFill>
                    <a:srgbClr val="FF0000"/>
                  </a:solidFill>
                  <a:latin typeface="Meiryo UI"/>
                  <a:ea typeface="Meiryo UI"/>
                </a:rPr>
                <a:t>“現代版の口コミ”ＳＮＳでＰＲ作戦（ツアー・情報発信</a:t>
              </a:r>
              <a:r>
                <a:rPr lang="ja-JP" altLang="en-US" sz="1200" b="1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）</a:t>
              </a:r>
              <a:endParaRPr lang="en-US" altLang="ja-JP" sz="1200" b="1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kumimoji="1" lang="ja-JP" altLang="en-US" sz="120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eiryo UI"/>
                  <a:ea typeface="Meiryo UI"/>
                </a:rPr>
                <a:t>　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ふくしまフルーツカフェ＠東京で提供する限定メニューを、インフルエンサーに試食、事前に情報発信してもらう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。</a:t>
              </a:r>
              <a:endParaRPr lang="en-US" altLang="ja-JP" sz="1200" kern="0" dirty="0" smtClean="0">
                <a:solidFill>
                  <a:srgbClr val="FF0000"/>
                </a:solidFill>
                <a:latin typeface="Meiryo UI"/>
                <a:ea typeface="Meiryo UI"/>
              </a:endParaRPr>
            </a:p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buClr>
                  <a:srgbClr val="5A5A5A"/>
                </a:buClr>
                <a:defRPr/>
              </a:pP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　</a:t>
              </a:r>
              <a:r>
                <a:rPr lang="ja-JP" altLang="en-US" sz="1200" kern="0" dirty="0" smtClean="0">
                  <a:solidFill>
                    <a:srgbClr val="FF0000"/>
                  </a:solidFill>
                  <a:latin typeface="Meiryo UI"/>
                  <a:ea typeface="Meiryo UI"/>
                </a:rPr>
                <a:t>消費者</a:t>
              </a:r>
              <a:r>
                <a:rPr lang="ja-JP" altLang="en-US" sz="1200" kern="0" dirty="0">
                  <a:solidFill>
                    <a:srgbClr val="FF0000"/>
                  </a:solidFill>
                  <a:latin typeface="Meiryo UI"/>
                  <a:ea typeface="Meiryo UI"/>
                </a:rPr>
                <a:t>に口コミで福島産フルーツのおいしさを伝えることができる。</a:t>
              </a:r>
              <a:endPara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endParaRPr>
            </a:p>
          </p:txBody>
        </p:sp>
      </p:grpSp>
      <p:sp>
        <p:nvSpPr>
          <p:cNvPr id="134" name="角丸四角形 118">
            <a:extLst>
              <a:ext uri="{FF2B5EF4-FFF2-40B4-BE49-F238E27FC236}">
                <a16:creationId xmlns:a16="http://schemas.microsoft.com/office/drawing/2014/main" id="{2EA55A6A-9FD0-49B1-B812-DA1BEA378F70}"/>
              </a:ext>
            </a:extLst>
          </p:cNvPr>
          <p:cNvSpPr/>
          <p:nvPr/>
        </p:nvSpPr>
        <p:spPr>
          <a:xfrm>
            <a:off x="307731" y="4837241"/>
            <a:ext cx="9144000" cy="1537182"/>
          </a:xfrm>
          <a:prstGeom prst="roundRect">
            <a:avLst>
              <a:gd name="adj" fmla="val 0"/>
            </a:avLst>
          </a:prstGeom>
          <a:solidFill>
            <a:srgbClr val="FFCCCC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135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308" y="4733402"/>
            <a:ext cx="1070857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</a:t>
            </a:r>
            <a:r>
              <a:rPr lang="en-US" altLang="ja-JP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KPI</a:t>
            </a:r>
          </a:p>
        </p:txBody>
      </p:sp>
      <p:sp>
        <p:nvSpPr>
          <p:cNvPr id="138" name="テキスト プレースホルダー 1">
            <a:extLst>
              <a:ext uri="{FF2B5EF4-FFF2-40B4-BE49-F238E27FC236}">
                <a16:creationId xmlns:a16="http://schemas.microsoft.com/office/drawing/2014/main" id="{B2307528-5ADC-4836-84A4-3E9513DF6F98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447362"/>
            <a:ext cx="930079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適宜、枠のサイズを変更したり図表を使用し記載してください。なお、記入する文字の大きさは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注意書き（赤字）は削除してください。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CFB26112-15C9-40DC-AE07-2257F087189A}"/>
              </a:ext>
            </a:extLst>
          </p:cNvPr>
          <p:cNvSpPr/>
          <p:nvPr/>
        </p:nvSpPr>
        <p:spPr>
          <a:xfrm>
            <a:off x="5802913" y="2093841"/>
            <a:ext cx="3039412" cy="424426"/>
          </a:xfrm>
          <a:prstGeom prst="wedgeRectCallout">
            <a:avLst>
              <a:gd name="adj1" fmla="val -20318"/>
              <a:gd name="adj2" fmla="val 80175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情報発信等の内容も含め、事業の特徴がわかるように簡潔に記載してください。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99">
            <a:extLst>
              <a:ext uri="{FF2B5EF4-FFF2-40B4-BE49-F238E27FC236}">
                <a16:creationId xmlns:a16="http://schemas.microsoft.com/office/drawing/2014/main" id="{5C5DBFB1-85FF-4FD0-828D-91CAA9FF8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28" y="4009212"/>
            <a:ext cx="704723" cy="575268"/>
          </a:xfrm>
          <a:prstGeom prst="rect">
            <a:avLst/>
          </a:prstGeom>
          <a:solidFill>
            <a:srgbClr val="FF0000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ja-JP" altLang="en-US" sz="1200" b="1" kern="0" dirty="0" smtClean="0">
                <a:solidFill>
                  <a:schemeClr val="bg1"/>
                </a:solidFill>
                <a:latin typeface="Meiryo UI"/>
                <a:ea typeface="Meiryo UI"/>
              </a:rPr>
              <a:t>事業③</a:t>
            </a:r>
            <a:endParaRPr kumimoji="1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43" name="正方形/長方形 99">
            <a:extLst>
              <a:ext uri="{FF2B5EF4-FFF2-40B4-BE49-F238E27FC236}">
                <a16:creationId xmlns:a16="http://schemas.microsoft.com/office/drawing/2014/main" id="{60CEE444-99ED-4156-A473-EFC8E9381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5023" y="3982840"/>
            <a:ext cx="7736561" cy="601640"/>
          </a:xfrm>
          <a:prstGeom prst="rect">
            <a:avLst/>
          </a:prstGeom>
          <a:solidFill>
            <a:srgbClr val="FFFFFF"/>
          </a:solidFill>
          <a:ln w="22225" algn="ctr">
            <a:solidFill>
              <a:srgbClr val="FF0000"/>
            </a:solidFill>
            <a:round/>
            <a:headEnd/>
            <a:tailEnd/>
          </a:ln>
        </p:spPr>
        <p:txBody>
          <a:bodyPr wrap="none" lIns="18000" tIns="18000" rIns="18000" bIns="18000" anchor="ctr"/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r>
              <a:rPr lang="ja-JP" altLang="en-US" sz="1200" b="1" kern="0" dirty="0">
                <a:solidFill>
                  <a:srgbClr val="FF0000"/>
                </a:solidFill>
                <a:latin typeface="Meiryo UI"/>
                <a:ea typeface="Meiryo UI"/>
              </a:rPr>
              <a:t>ミスフルーツ福島と収穫体験</a:t>
            </a:r>
            <a:r>
              <a:rPr lang="en-US" altLang="ja-JP" sz="1200" b="1" kern="0" dirty="0">
                <a:solidFill>
                  <a:srgbClr val="FF0000"/>
                </a:solidFill>
                <a:latin typeface="Meiryo UI"/>
                <a:ea typeface="Meiryo UI"/>
              </a:rPr>
              <a:t>※</a:t>
            </a:r>
            <a:r>
              <a:rPr lang="ja-JP" altLang="en-US" sz="1200" b="1" kern="0" dirty="0">
                <a:solidFill>
                  <a:srgbClr val="FF0000"/>
                </a:solidFill>
                <a:latin typeface="Meiryo UI"/>
                <a:ea typeface="Meiryo UI"/>
              </a:rPr>
              <a:t>流通関係者（バイヤー）</a:t>
            </a:r>
            <a:r>
              <a:rPr lang="ja-JP" altLang="en-US" sz="1200" b="1" kern="0" dirty="0" smtClean="0">
                <a:solidFill>
                  <a:srgbClr val="FF0000"/>
                </a:solidFill>
                <a:latin typeface="Meiryo UI"/>
                <a:ea typeface="Meiryo UI"/>
              </a:rPr>
              <a:t>用</a:t>
            </a:r>
            <a:endParaRPr lang="en-US" altLang="ja-JP" sz="1200" b="1" kern="0" dirty="0" smtClean="0">
              <a:solidFill>
                <a:srgbClr val="FF0000"/>
              </a:solidFill>
              <a:latin typeface="Meiryo UI"/>
              <a:ea typeface="Meiryo UI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/>
                <a:ea typeface="Meiryo UI"/>
              </a:rPr>
              <a:t>　</a:t>
            </a:r>
            <a:r>
              <a:rPr lang="ja-JP" altLang="en-US" sz="1200" kern="0" dirty="0">
                <a:solidFill>
                  <a:srgbClr val="FF0000"/>
                </a:solidFill>
                <a:latin typeface="Meiryo UI"/>
                <a:ea typeface="Meiryo UI"/>
              </a:rPr>
              <a:t>福島産フルーツを全国で行脚しＰＲしているミスフルーツ福島と首都圏の流通関係者（バイヤー）に一緒</a:t>
            </a:r>
            <a:r>
              <a:rPr lang="ja-JP" altLang="en-US" sz="1200" kern="0" dirty="0" smtClean="0">
                <a:solidFill>
                  <a:srgbClr val="FF0000"/>
                </a:solidFill>
                <a:latin typeface="Meiryo UI"/>
                <a:ea typeface="Meiryo UI"/>
              </a:rPr>
              <a:t>に</a:t>
            </a:r>
            <a:endParaRPr lang="en-US" altLang="ja-JP" sz="1200" kern="0" dirty="0" smtClean="0">
              <a:solidFill>
                <a:srgbClr val="FF0000"/>
              </a:solidFill>
              <a:latin typeface="Meiryo UI"/>
              <a:ea typeface="Meiryo UI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>
                <a:srgbClr val="5A5A5A"/>
              </a:buClr>
              <a:defRPr/>
            </a:pPr>
            <a:r>
              <a:rPr lang="ja-JP" altLang="en-US" sz="1200" kern="0" dirty="0">
                <a:solidFill>
                  <a:srgbClr val="FF0000"/>
                </a:solidFill>
                <a:latin typeface="Meiryo UI"/>
                <a:ea typeface="Meiryo UI"/>
              </a:rPr>
              <a:t>　</a:t>
            </a:r>
            <a:r>
              <a:rPr lang="ja-JP" altLang="en-US" sz="1200" kern="0" dirty="0" smtClean="0">
                <a:solidFill>
                  <a:srgbClr val="FF0000"/>
                </a:solidFill>
                <a:latin typeface="Meiryo UI"/>
                <a:ea typeface="Meiryo UI"/>
              </a:rPr>
              <a:t>収穫</a:t>
            </a:r>
            <a:r>
              <a:rPr lang="ja-JP" altLang="en-US" sz="1200" kern="0" dirty="0">
                <a:solidFill>
                  <a:srgbClr val="FF0000"/>
                </a:solidFill>
                <a:latin typeface="Meiryo UI"/>
                <a:ea typeface="Meiryo UI"/>
              </a:rPr>
              <a:t>体験してもらう。安全性はもちろん、おいしさをアピールできる。</a:t>
            </a:r>
            <a:endParaRPr kumimoji="1" lang="ja-JP" altLang="en-US" sz="12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/>
              <a:ea typeface="Meiryo UI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47C04C3-3606-4A2E-8F82-947F1A9FF1FC}"/>
              </a:ext>
            </a:extLst>
          </p:cNvPr>
          <p:cNvSpPr txBox="1"/>
          <p:nvPr/>
        </p:nvSpPr>
        <p:spPr>
          <a:xfrm>
            <a:off x="146974" y="893168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目指すべき将来像及び成功の定義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625685"/>
              </p:ext>
            </p:extLst>
          </p:nvPr>
        </p:nvGraphicFramePr>
        <p:xfrm>
          <a:off x="368316" y="5114241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お中元ＥＣ販売数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２０２２年８月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２０２３年８月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１００セット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１２０セット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144553"/>
              </p:ext>
            </p:extLst>
          </p:nvPr>
        </p:nvGraphicFramePr>
        <p:xfrm>
          <a:off x="2634287" y="5105720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首都圏での取扱店舗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２０２２年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２０２３年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１０店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１４店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927763"/>
              </p:ext>
            </p:extLst>
          </p:nvPr>
        </p:nvGraphicFramePr>
        <p:xfrm>
          <a:off x="4908958" y="5105720"/>
          <a:ext cx="2206529" cy="1036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845">
                  <a:extLst>
                    <a:ext uri="{9D8B030D-6E8A-4147-A177-3AD203B41FA5}">
                      <a16:colId xmlns:a16="http://schemas.microsoft.com/office/drawing/2014/main" val="3104150474"/>
                    </a:ext>
                  </a:extLst>
                </a:gridCol>
                <a:gridCol w="1089684">
                  <a:extLst>
                    <a:ext uri="{9D8B030D-6E8A-4147-A177-3AD203B41FA5}">
                      <a16:colId xmlns:a16="http://schemas.microsoft.com/office/drawing/2014/main" val="342722821"/>
                    </a:ext>
                  </a:extLst>
                </a:gridCol>
              </a:tblGrid>
              <a:tr h="34539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年度売上</a:t>
                      </a:r>
                      <a:endParaRPr kumimoji="1" lang="ja-JP" altLang="en-US" sz="9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623301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２０２２年度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２０２５年度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621933"/>
                  </a:ext>
                </a:extLst>
              </a:tr>
              <a:tr h="3453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２億円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２．２億円</a:t>
                      </a:r>
                      <a:endParaRPr kumimoji="1" lang="ja-JP" altLang="en-US" sz="9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645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86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表 35">
            <a:extLst>
              <a:ext uri="{FF2B5EF4-FFF2-40B4-BE49-F238E27FC236}">
                <a16:creationId xmlns:a16="http://schemas.microsoft.com/office/drawing/2014/main" id="{9B6CB17B-B817-4187-8EDD-28AEE52FF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224015"/>
              </p:ext>
            </p:extLst>
          </p:nvPr>
        </p:nvGraphicFramePr>
        <p:xfrm>
          <a:off x="483575" y="3417939"/>
          <a:ext cx="9216062" cy="3126642"/>
        </p:xfrm>
        <a:graphic>
          <a:graphicData uri="http://schemas.openxmlformats.org/drawingml/2006/table">
            <a:tbl>
              <a:tblPr firstRow="1" bandRow="1"/>
              <a:tblGrid>
                <a:gridCol w="480986">
                  <a:extLst>
                    <a:ext uri="{9D8B030D-6E8A-4147-A177-3AD203B41FA5}">
                      <a16:colId xmlns:a16="http://schemas.microsoft.com/office/drawing/2014/main" val="396322319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87756399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8168144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41333771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67002492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318713183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15439978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20897786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51212637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88725092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33209377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79202823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13579690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021251267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247764595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470031360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3436544384"/>
                    </a:ext>
                  </a:extLst>
                </a:gridCol>
                <a:gridCol w="415956">
                  <a:extLst>
                    <a:ext uri="{9D8B030D-6E8A-4147-A177-3AD203B41FA5}">
                      <a16:colId xmlns:a16="http://schemas.microsoft.com/office/drawing/2014/main" val="70700755"/>
                    </a:ext>
                  </a:extLst>
                </a:gridCol>
              </a:tblGrid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r>
                        <a:rPr kumimoji="1" lang="ja-JP" altLang="en-US" sz="1200" b="1" baseline="0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０</a:t>
                      </a: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2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27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endParaRPr kumimoji="1" lang="ja-JP" altLang="en-US" sz="1000" b="0" baseline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kumimoji="1" lang="ja-JP" altLang="en-US" sz="1000" b="0" baseline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</a:t>
                      </a: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9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1295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事業①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事業②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6014887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事業③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6506642"/>
                  </a:ext>
                </a:extLst>
              </a:tr>
              <a:tr h="6565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baseline="0" dirty="0" smtClean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事業④</a:t>
                      </a:r>
                      <a:endParaRPr kumimoji="1" lang="ja-JP" altLang="en-US" sz="1200" b="1" baseline="0" dirty="0">
                        <a:solidFill>
                          <a:schemeClr val="bg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 anchor="ctr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2" marR="91442" marT="45716" marB="45716">
                    <a:lnL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7082847"/>
                  </a:ext>
                </a:extLst>
              </a:tr>
            </a:tbl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AAA9F70-C64E-451A-893B-A0625F3A0F0F}"/>
              </a:ext>
            </a:extLst>
          </p:cNvPr>
          <p:cNvSpPr txBox="1"/>
          <p:nvPr/>
        </p:nvSpPr>
        <p:spPr>
          <a:xfrm>
            <a:off x="242045" y="6559616"/>
            <a:ext cx="930079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事業計画書に記入した内容に基づき、</a:t>
            </a:r>
            <a:r>
              <a:rPr lang="ja-JP" altLang="en-US" sz="1000" u="sng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用紙一枚に収まるよう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を簡潔に作成してください。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ポイント程度としてください。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■企業・団体名等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ja-JP" altLang="en-US" sz="20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ふくしまフルーツ製菓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8712C4-C00D-4511-9DF3-8B514D49F832}"/>
              </a:ext>
            </a:extLst>
          </p:cNvPr>
          <p:cNvSpPr txBox="1"/>
          <p:nvPr/>
        </p:nvSpPr>
        <p:spPr>
          <a:xfrm>
            <a:off x="245737" y="714818"/>
            <a:ext cx="9497861" cy="262920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just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242044" y="454461"/>
            <a:ext cx="535042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事業スキーム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96988" y="3632689"/>
            <a:ext cx="369332" cy="1891562"/>
          </a:xfrm>
          <a:prstGeom prst="rect">
            <a:avLst/>
          </a:prstGeom>
          <a:noFill/>
          <a:ln>
            <a:noFill/>
          </a:ln>
        </p:spPr>
        <p:txBody>
          <a:bodyPr vert="eaVert"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年間スケジュール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79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２０２３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テキスト プレースホルダー 1">
            <a:extLst>
              <a:ext uri="{FF2B5EF4-FFF2-40B4-BE49-F238E27FC236}">
                <a16:creationId xmlns:a16="http://schemas.microsoft.com/office/drawing/2014/main" id="{611C7F0C-8032-4FD3-8070-4D042985687C}"/>
              </a:ext>
            </a:extLst>
          </p:cNvPr>
          <p:cNvSpPr txBox="1">
            <a:spLocks/>
          </p:cNvSpPr>
          <p:nvPr/>
        </p:nvSpPr>
        <p:spPr>
          <a:xfrm>
            <a:off x="8801943" y="65564"/>
            <a:ext cx="899266" cy="30723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記入例</a:t>
            </a:r>
          </a:p>
        </p:txBody>
      </p:sp>
      <p:sp>
        <p:nvSpPr>
          <p:cNvPr id="37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5593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２０２４年度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167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２０２５年度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060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２０２６年度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CE9EC01-C7BE-4B76-85DD-30656E571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0274" y="3021660"/>
            <a:ext cx="181936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defTabSz="914400" fontAlgn="base">
              <a:spcBef>
                <a:spcPts val="600"/>
              </a:spcBef>
              <a:spcAft>
                <a:spcPct val="0"/>
              </a:spcAft>
            </a:pP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２０２７年度</a:t>
            </a:r>
            <a:endParaRPr lang="en-US" altLang="ja-JP" sz="12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342918" y="2467185"/>
            <a:ext cx="1801825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6923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</a:t>
            </a:r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により、口コミ、ＳＮＳでの拡散で福島</a:t>
            </a:r>
            <a:r>
              <a:rPr kumimoji="1" lang="ja-JP" altLang="en-US" sz="105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産</a:t>
            </a:r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の魅力をＰＲ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3578" y="2584940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立上げ</a:t>
            </a:r>
            <a:endParaRPr kumimoji="1" lang="ja-JP" altLang="en-US" sz="12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1" name="右矢印 50"/>
          <p:cNvSpPr/>
          <p:nvPr/>
        </p:nvSpPr>
        <p:spPr>
          <a:xfrm>
            <a:off x="2250761" y="2497753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82830" y="2594715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推進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285911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他社と協力してイベントを継続。福島産の飛躍につなげる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169442" y="1907934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万博にあわせ、首都圏での口コミが大阪・関西に広まるようにする。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右矢印 54"/>
          <p:cNvSpPr/>
          <p:nvPr/>
        </p:nvSpPr>
        <p:spPr>
          <a:xfrm>
            <a:off x="5986479" y="2492121"/>
            <a:ext cx="3670770" cy="4933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166837" y="2584939"/>
            <a:ext cx="1310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自走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39253" y="1910857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イベント自走。ブランド力アップ、百貨店でも、扱ってもらう。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880274" y="1904202"/>
            <a:ext cx="1696853" cy="577081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ブランド力で風評払拭。年度売上３億円超を目指す。イベントは状況見て。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直角三角形 5"/>
          <p:cNvSpPr/>
          <p:nvPr/>
        </p:nvSpPr>
        <p:spPr>
          <a:xfrm flipH="1">
            <a:off x="381237" y="933375"/>
            <a:ext cx="9093549" cy="861646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82830" y="1108500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２０２５年度売上２．２億円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6424847" y="839104"/>
            <a:ext cx="29542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２０２７年度売上３億円超</a:t>
            </a:r>
            <a:endParaRPr kumimoji="1" lang="ja-JP" altLang="en-US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矢印: 五方向 39">
            <a:extLst>
              <a:ext uri="{FF2B5EF4-FFF2-40B4-BE49-F238E27FC236}">
                <a16:creationId xmlns:a16="http://schemas.microsoft.com/office/drawing/2014/main" id="{4C9834B7-BBCA-4689-80CD-C6295415AB0B}"/>
              </a:ext>
            </a:extLst>
          </p:cNvPr>
          <p:cNvSpPr/>
          <p:nvPr/>
        </p:nvSpPr>
        <p:spPr>
          <a:xfrm rot="16200000">
            <a:off x="6028461" y="4696438"/>
            <a:ext cx="277000" cy="368630"/>
          </a:xfrm>
          <a:prstGeom prst="homePlate">
            <a:avLst>
              <a:gd name="adj" fmla="val 2318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800" b="1" dirty="0">
                <a:solidFill>
                  <a:srgbClr val="FF0000"/>
                </a:solidFill>
              </a:rPr>
              <a:t>KPI</a:t>
            </a:r>
          </a:p>
          <a:p>
            <a:pPr algn="ctr"/>
            <a:r>
              <a:rPr kumimoji="1" lang="ja-JP" altLang="en-US" sz="800" b="1" dirty="0">
                <a:solidFill>
                  <a:srgbClr val="FF0000"/>
                </a:solidFill>
              </a:rPr>
              <a:t>測定</a:t>
            </a:r>
          </a:p>
        </p:txBody>
      </p:sp>
      <p:sp>
        <p:nvSpPr>
          <p:cNvPr id="10" name="右矢印 9"/>
          <p:cNvSpPr/>
          <p:nvPr/>
        </p:nvSpPr>
        <p:spPr>
          <a:xfrm>
            <a:off x="2574844" y="4114801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右矢印 80"/>
          <p:cNvSpPr/>
          <p:nvPr/>
        </p:nvSpPr>
        <p:spPr>
          <a:xfrm>
            <a:off x="2573231" y="4727636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右矢印 81"/>
          <p:cNvSpPr/>
          <p:nvPr/>
        </p:nvSpPr>
        <p:spPr>
          <a:xfrm>
            <a:off x="2573230" y="5393657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64641" y="3978657"/>
            <a:ext cx="323165" cy="186988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事業計画ブラッシュアップ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右矢印 82"/>
          <p:cNvSpPr/>
          <p:nvPr/>
        </p:nvSpPr>
        <p:spPr>
          <a:xfrm>
            <a:off x="3118113" y="4114505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右矢印 83"/>
          <p:cNvSpPr/>
          <p:nvPr/>
        </p:nvSpPr>
        <p:spPr>
          <a:xfrm>
            <a:off x="3116500" y="472734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907910" y="3978361"/>
            <a:ext cx="323165" cy="1861124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委託先など打ち合わせ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右矢印 94"/>
          <p:cNvSpPr/>
          <p:nvPr/>
        </p:nvSpPr>
        <p:spPr>
          <a:xfrm>
            <a:off x="3658306" y="4089064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右矢印 95"/>
          <p:cNvSpPr/>
          <p:nvPr/>
        </p:nvSpPr>
        <p:spPr>
          <a:xfrm>
            <a:off x="3656693" y="470189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448103" y="3952920"/>
            <a:ext cx="323165" cy="187751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イベントＰＲ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38553" y="3958903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983340" y="4634416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427088" y="5305418"/>
            <a:ext cx="338554" cy="52501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開催</a:t>
            </a:r>
            <a:endParaRPr kumimoji="1" lang="en-US" altLang="ja-JP" sz="1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6826149" y="3978657"/>
            <a:ext cx="323165" cy="186988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会計処理・実績報告作成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6" name="右矢印 105"/>
          <p:cNvSpPr/>
          <p:nvPr/>
        </p:nvSpPr>
        <p:spPr>
          <a:xfrm>
            <a:off x="8019627" y="4109314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右矢印 106"/>
          <p:cNvSpPr/>
          <p:nvPr/>
        </p:nvSpPr>
        <p:spPr>
          <a:xfrm>
            <a:off x="8018014" y="4722149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右矢印 107"/>
          <p:cNvSpPr/>
          <p:nvPr/>
        </p:nvSpPr>
        <p:spPr>
          <a:xfrm>
            <a:off x="8018013" y="5388170"/>
            <a:ext cx="316523" cy="261187"/>
          </a:xfrm>
          <a:prstGeom prst="rightArrow">
            <a:avLst>
              <a:gd name="adj1" fmla="val 72222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7809424" y="3973169"/>
            <a:ext cx="323165" cy="1875369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次年度への企画策定</a:t>
            </a:r>
            <a:endParaRPr kumimoji="1" lang="ja-JP" altLang="en-US" sz="9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24776" y="5019253"/>
            <a:ext cx="1092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お中元の販売で測定する</a:t>
            </a:r>
            <a:endParaRPr kumimoji="1" lang="ja-JP" altLang="en-US" sz="1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578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628</TotalTime>
  <Words>919</Words>
  <Application>Microsoft Office PowerPoint</Application>
  <PresentationFormat>A4 210 x 297 mm</PresentationFormat>
  <Paragraphs>158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HGP創英角ｺﾞｼｯｸUB</vt:lpstr>
      <vt:lpstr>HGS創英角ｺﾞｼｯｸUB</vt:lpstr>
      <vt:lpstr>Meiryo UI</vt:lpstr>
      <vt:lpstr>メイリオ</vt:lpstr>
      <vt:lpstr>游ゴシック</vt:lpstr>
      <vt:lpstr>Arial</vt:lpstr>
      <vt:lpstr>Calibri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関　大介</cp:lastModifiedBy>
  <cp:revision>30</cp:revision>
  <dcterms:created xsi:type="dcterms:W3CDTF">2019-06-20T05:45:39Z</dcterms:created>
  <dcterms:modified xsi:type="dcterms:W3CDTF">2023-04-27T07:20:14Z</dcterms:modified>
</cp:coreProperties>
</file>