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6"/>
  </p:notesMasterIdLst>
  <p:sldIdLst>
    <p:sldId id="257" r:id="rId2"/>
    <p:sldId id="258" r:id="rId3"/>
    <p:sldId id="256" r:id="rId4"/>
    <p:sldId id="260" r:id="rId5"/>
  </p:sldIdLst>
  <p:sldSz cx="9906000" cy="6858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FF7C80"/>
    <a:srgbClr val="FF9999"/>
    <a:srgbClr val="F08E97"/>
    <a:srgbClr val="FFCCCC"/>
    <a:srgbClr val="92D050"/>
    <a:srgbClr val="D0F2AD"/>
    <a:srgbClr val="C9C9C9"/>
    <a:srgbClr val="EDEDED"/>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8013" autoAdjust="0"/>
    <p:restoredTop sz="96242" autoAdjust="0"/>
  </p:normalViewPr>
  <p:slideViewPr>
    <p:cSldViewPr snapToGrid="0">
      <p:cViewPr varScale="1">
        <p:scale>
          <a:sx n="97" d="100"/>
          <a:sy n="97" d="100"/>
        </p:scale>
        <p:origin x="68" y="88"/>
      </p:cViewPr>
      <p:guideLst/>
    </p:cSldViewPr>
  </p:slideViewPr>
  <p:notesTextViewPr>
    <p:cViewPr>
      <p:scale>
        <a:sx n="1" d="1"/>
        <a:sy n="1" d="1"/>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notesMaster" Target="notesMasters/notesMaster1.xml"/><Relationship Id="rId5" Type="http://schemas.openxmlformats.org/officeDocument/2006/relationships/slide" Target="slides/slide4.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4AB9446-1F31-41CB-9230-A23D81239B0E}" type="datetimeFigureOut">
              <a:rPr kumimoji="1" lang="ja-JP" altLang="en-US" smtClean="0"/>
              <a:t>2025/5/30</a:t>
            </a:fld>
            <a:endParaRPr kumimoji="1" lang="ja-JP" altLang="en-US"/>
          </a:p>
        </p:txBody>
      </p:sp>
      <p:sp>
        <p:nvSpPr>
          <p:cNvPr id="4" name="スライド イメージ プレースホルダー 3"/>
          <p:cNvSpPr>
            <a:spLocks noGrp="1" noRot="1" noChangeAspect="1"/>
          </p:cNvSpPr>
          <p:nvPr>
            <p:ph type="sldImg" idx="2"/>
          </p:nvPr>
        </p:nvSpPr>
        <p:spPr>
          <a:xfrm>
            <a:off x="1200150" y="1143000"/>
            <a:ext cx="44577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3486739D-F380-4AC3-BA9A-08294B14076F}" type="slidenum">
              <a:rPr kumimoji="1" lang="ja-JP" altLang="en-US" smtClean="0"/>
              <a:t>‹#›</a:t>
            </a:fld>
            <a:endParaRPr kumimoji="1" lang="ja-JP" altLang="en-US"/>
          </a:p>
        </p:txBody>
      </p:sp>
    </p:spTree>
    <p:extLst>
      <p:ext uri="{BB962C8B-B14F-4D97-AF65-F5344CB8AC3E}">
        <p14:creationId xmlns:p14="http://schemas.microsoft.com/office/powerpoint/2010/main" val="470164737"/>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3486739D-F380-4AC3-BA9A-08294B14076F}" type="slidenum">
              <a:rPr kumimoji="1" lang="ja-JP" altLang="en-US" smtClean="0"/>
              <a:t>3</a:t>
            </a:fld>
            <a:endParaRPr kumimoji="1" lang="ja-JP" altLang="en-US"/>
          </a:p>
        </p:txBody>
      </p:sp>
    </p:spTree>
    <p:extLst>
      <p:ext uri="{BB962C8B-B14F-4D97-AF65-F5344CB8AC3E}">
        <p14:creationId xmlns:p14="http://schemas.microsoft.com/office/powerpoint/2010/main" val="387920132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3486739D-F380-4AC3-BA9A-08294B14076F}" type="slidenum">
              <a:rPr kumimoji="1" lang="ja-JP" altLang="en-US" smtClean="0"/>
              <a:t>4</a:t>
            </a:fld>
            <a:endParaRPr kumimoji="1" lang="ja-JP" altLang="en-US"/>
          </a:p>
        </p:txBody>
      </p:sp>
    </p:spTree>
    <p:extLst>
      <p:ext uri="{BB962C8B-B14F-4D97-AF65-F5344CB8AC3E}">
        <p14:creationId xmlns:p14="http://schemas.microsoft.com/office/powerpoint/2010/main" val="342586870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タイトル スライド">
    <p:spTree>
      <p:nvGrpSpPr>
        <p:cNvPr id="1" name=""/>
        <p:cNvGrpSpPr/>
        <p:nvPr/>
      </p:nvGrpSpPr>
      <p:grpSpPr>
        <a:xfrm>
          <a:off x="0" y="0"/>
          <a:ext cx="0" cy="0"/>
          <a:chOff x="0" y="0"/>
          <a:chExt cx="0" cy="0"/>
        </a:xfrm>
      </p:grpSpPr>
      <p:sp>
        <p:nvSpPr>
          <p:cNvPr id="8" name="Line 59">
            <a:extLst>
              <a:ext uri="{FF2B5EF4-FFF2-40B4-BE49-F238E27FC236}">
                <a16:creationId xmlns:a16="http://schemas.microsoft.com/office/drawing/2014/main" id="{BA3C194C-9555-4B21-BD5B-992730BEB059}"/>
              </a:ext>
            </a:extLst>
          </p:cNvPr>
          <p:cNvSpPr>
            <a:spLocks noChangeShapeType="1"/>
          </p:cNvSpPr>
          <p:nvPr userDrawn="1"/>
        </p:nvSpPr>
        <p:spPr bwMode="auto">
          <a:xfrm flipV="1">
            <a:off x="240266" y="453343"/>
            <a:ext cx="9425470" cy="0"/>
          </a:xfrm>
          <a:prstGeom prst="line">
            <a:avLst/>
          </a:prstGeom>
          <a:noFill/>
          <a:ln w="25400">
            <a:solidFill>
              <a:schemeClr val="accent3"/>
            </a:solidFill>
            <a:round/>
            <a:headEnd/>
            <a:tailEnd/>
          </a:ln>
          <a:extLst>
            <a:ext uri="{909E8E84-426E-40DD-AFC4-6F175D3DCCD1}">
              <a14:hiddenFill xmlns:a14="http://schemas.microsoft.com/office/drawing/2010/main">
                <a:noFill/>
              </a14:hiddenFill>
            </a:ext>
          </a:extLst>
        </p:spPr>
        <p:txBody>
          <a:bodyPr>
            <a:spAutoFit/>
          </a:bodyPr>
          <a:lstStyle/>
          <a:p>
            <a:endParaRPr lang="ja-JP" altLang="en-US" sz="2405" dirty="0"/>
          </a:p>
        </p:txBody>
      </p:sp>
    </p:spTree>
    <p:extLst>
      <p:ext uri="{BB962C8B-B14F-4D97-AF65-F5344CB8AC3E}">
        <p14:creationId xmlns:p14="http://schemas.microsoft.com/office/powerpoint/2010/main" val="3096896888"/>
      </p:ext>
    </p:extLst>
  </p:cSld>
  <p:clrMapOvr>
    <a:masterClrMapping/>
  </p:clrMapOvr>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638752608"/>
      </p:ext>
    </p:extLst>
  </p:cSld>
  <p:clrMap bg1="lt1" tx1="dk1" bg2="lt2" tx2="dk2" accent1="accent1" accent2="accent2" accent3="accent3" accent4="accent4" accent5="accent5" accent6="accent6" hlink="hlink" folHlink="folHlink"/>
  <p:sldLayoutIdLst>
    <p:sldLayoutId id="2147483661" r:id="rId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テキスト プレースホルダー 1">
            <a:extLst>
              <a:ext uri="{FF2B5EF4-FFF2-40B4-BE49-F238E27FC236}">
                <a16:creationId xmlns:a16="http://schemas.microsoft.com/office/drawing/2014/main" id="{2D1EDA80-343F-4B20-8978-9E878A3CF4D0}"/>
              </a:ext>
            </a:extLst>
          </p:cNvPr>
          <p:cNvSpPr txBox="1">
            <a:spLocks/>
          </p:cNvSpPr>
          <p:nvPr/>
        </p:nvSpPr>
        <p:spPr>
          <a:xfrm>
            <a:off x="138736" y="0"/>
            <a:ext cx="9203295" cy="453895"/>
          </a:xfrm>
          <a:prstGeom prst="rect">
            <a:avLst/>
          </a:prstGeom>
        </p:spPr>
        <p:txBody>
          <a:bodyPr vert="horz" lIns="91440" tIns="45720" rIns="91440" bIns="45720" rtlCol="0" anchor="ct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buNone/>
            </a:pPr>
            <a:r>
              <a:rPr lang="ja-JP" altLang="en-US" sz="2000" dirty="0">
                <a:latin typeface="HGP創英角ｺﾞｼｯｸUB" panose="020B0900000000000000" pitchFamily="50" charset="-128"/>
                <a:ea typeface="HGP創英角ｺﾞｼｯｸUB" panose="020B0900000000000000" pitchFamily="50" charset="-128"/>
              </a:rPr>
              <a:t>■企業・団体名等：</a:t>
            </a:r>
          </a:p>
        </p:txBody>
      </p:sp>
      <p:sp>
        <p:nvSpPr>
          <p:cNvPr id="8" name="テキスト プレースホルダー 2">
            <a:extLst>
              <a:ext uri="{FF2B5EF4-FFF2-40B4-BE49-F238E27FC236}">
                <a16:creationId xmlns:a16="http://schemas.microsoft.com/office/drawing/2014/main" id="{47243370-4EBE-42E9-9D5F-8BA4FDC89D2E}"/>
              </a:ext>
            </a:extLst>
          </p:cNvPr>
          <p:cNvSpPr txBox="1">
            <a:spLocks/>
          </p:cNvSpPr>
          <p:nvPr/>
        </p:nvSpPr>
        <p:spPr>
          <a:xfrm>
            <a:off x="444309" y="489364"/>
            <a:ext cx="9303505" cy="35808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buNone/>
            </a:pPr>
            <a:r>
              <a:rPr lang="ja-JP" altLang="en-US" sz="1800" dirty="0">
                <a:latin typeface="HGP創英角ｺﾞｼｯｸUB" panose="020B0900000000000000" pitchFamily="50" charset="-128"/>
                <a:ea typeface="HGP創英角ｺﾞｼｯｸUB" panose="020B0900000000000000" pitchFamily="50" charset="-128"/>
              </a:rPr>
              <a:t>事業名称：</a:t>
            </a:r>
          </a:p>
        </p:txBody>
      </p:sp>
      <p:sp>
        <p:nvSpPr>
          <p:cNvPr id="10" name="テキスト プレースホルダー 2">
            <a:extLst>
              <a:ext uri="{FF2B5EF4-FFF2-40B4-BE49-F238E27FC236}">
                <a16:creationId xmlns:a16="http://schemas.microsoft.com/office/drawing/2014/main" id="{170ABE15-4FC7-41E9-BB62-6EF6BF12CB8C}"/>
              </a:ext>
            </a:extLst>
          </p:cNvPr>
          <p:cNvSpPr txBox="1">
            <a:spLocks/>
          </p:cNvSpPr>
          <p:nvPr/>
        </p:nvSpPr>
        <p:spPr>
          <a:xfrm>
            <a:off x="6900333" y="489364"/>
            <a:ext cx="2847481" cy="358085"/>
          </a:xfrm>
          <a:prstGeom prst="rect">
            <a:avLst/>
          </a:prstGeom>
        </p:spPr>
        <p:txBody>
          <a:bodyPr anchor="ctr"/>
          <a:lstStyle>
            <a:lvl1pPr marL="0" indent="0" algn="l" defTabSz="914400" rtl="0" eaLnBrk="1" latinLnBrk="0" hangingPunct="1">
              <a:lnSpc>
                <a:spcPct val="90000"/>
              </a:lnSpc>
              <a:spcBef>
                <a:spcPts val="1000"/>
              </a:spcBef>
              <a:buFont typeface="Arial" panose="020B0604020202020204" pitchFamily="34" charset="0"/>
              <a:buNone/>
              <a:defRPr kumimoji="1" sz="1600" kern="1200">
                <a:solidFill>
                  <a:schemeClr val="tx1"/>
                </a:solidFill>
                <a:latin typeface="+mn-lt"/>
                <a:ea typeface="+mn-ea"/>
                <a:cs typeface="+mn-cs"/>
              </a:defRPr>
            </a:lvl1pPr>
            <a:lvl2pPr marL="457200" indent="0" algn="l" defTabSz="914400" rtl="0" eaLnBrk="1" latinLnBrk="0" hangingPunct="1">
              <a:lnSpc>
                <a:spcPct val="90000"/>
              </a:lnSpc>
              <a:spcBef>
                <a:spcPts val="500"/>
              </a:spcBef>
              <a:buFont typeface="Arial" panose="020B0604020202020204" pitchFamily="34" charset="0"/>
              <a:buNone/>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algn="r"/>
            <a:r>
              <a:rPr lang="ja-JP" altLang="en-US" dirty="0">
                <a:latin typeface="HGP創英角ｺﾞｼｯｸUB" panose="020B0900000000000000" pitchFamily="50" charset="-128"/>
                <a:ea typeface="HGP創英角ｺﾞｼｯｸUB" panose="020B0900000000000000" pitchFamily="50" charset="-128"/>
              </a:rPr>
              <a:t>交付申請額：</a:t>
            </a:r>
            <a:r>
              <a:rPr lang="ja-JP" altLang="en-US" u="sng" dirty="0">
                <a:latin typeface="HGP創英角ｺﾞｼｯｸUB" panose="020B0900000000000000" pitchFamily="50" charset="-128"/>
                <a:ea typeface="HGP創英角ｺﾞｼｯｸUB" panose="020B0900000000000000" pitchFamily="50" charset="-128"/>
              </a:rPr>
              <a:t>　　　　　　　　　</a:t>
            </a:r>
            <a:r>
              <a:rPr lang="ja-JP" altLang="en-US" dirty="0">
                <a:latin typeface="HGP創英角ｺﾞｼｯｸUB" panose="020B0900000000000000" pitchFamily="50" charset="-128"/>
                <a:ea typeface="HGP創英角ｺﾞｼｯｸUB" panose="020B0900000000000000" pitchFamily="50" charset="-128"/>
              </a:rPr>
              <a:t>円</a:t>
            </a:r>
          </a:p>
        </p:txBody>
      </p:sp>
      <p:sp>
        <p:nvSpPr>
          <p:cNvPr id="11" name="テキスト ボックス 10">
            <a:extLst>
              <a:ext uri="{FF2B5EF4-FFF2-40B4-BE49-F238E27FC236}">
                <a16:creationId xmlns:a16="http://schemas.microsoft.com/office/drawing/2014/main" id="{734E377E-38DB-4CB5-AEF0-55FCE9A1D483}"/>
              </a:ext>
            </a:extLst>
          </p:cNvPr>
          <p:cNvSpPr txBox="1"/>
          <p:nvPr/>
        </p:nvSpPr>
        <p:spPr>
          <a:xfrm>
            <a:off x="242969" y="1252521"/>
            <a:ext cx="9300796" cy="824981"/>
          </a:xfrm>
          <a:prstGeom prst="rect">
            <a:avLst/>
          </a:prstGeom>
          <a:noFill/>
          <a:ln>
            <a:solidFill>
              <a:schemeClr val="bg1">
                <a:lumMod val="65000"/>
              </a:schemeClr>
            </a:solidFill>
          </a:ln>
        </p:spPr>
        <p:txBody>
          <a:bodyPr wrap="square" rtlCol="0" anchor="t">
            <a:noAutofit/>
          </a:bodyPr>
          <a:lstStyle/>
          <a:p>
            <a:pPr algn="just"/>
            <a:endParaRPr lang="en-US" altLang="ja-JP" sz="1200" dirty="0">
              <a:latin typeface="Meiryo UI" panose="020B0604030504040204" pitchFamily="50" charset="-128"/>
              <a:ea typeface="Meiryo UI" panose="020B0604030504040204" pitchFamily="50" charset="-128"/>
            </a:endParaRPr>
          </a:p>
        </p:txBody>
      </p:sp>
      <p:sp>
        <p:nvSpPr>
          <p:cNvPr id="12" name="テキスト ボックス 11">
            <a:extLst>
              <a:ext uri="{FF2B5EF4-FFF2-40B4-BE49-F238E27FC236}">
                <a16:creationId xmlns:a16="http://schemas.microsoft.com/office/drawing/2014/main" id="{392F2E49-7033-4178-B0AB-BDBD39F1163A}"/>
              </a:ext>
            </a:extLst>
          </p:cNvPr>
          <p:cNvSpPr txBox="1"/>
          <p:nvPr/>
        </p:nvSpPr>
        <p:spPr>
          <a:xfrm>
            <a:off x="138736" y="942596"/>
            <a:ext cx="5511556" cy="276999"/>
          </a:xfrm>
          <a:prstGeom prst="rect">
            <a:avLst/>
          </a:prstGeom>
          <a:noFill/>
          <a:ln>
            <a:noFill/>
          </a:ln>
        </p:spPr>
        <p:txBody>
          <a:bodyPr wrap="square" rtlCol="0">
            <a:spAutoFit/>
          </a:bodyPr>
          <a:lstStyle/>
          <a:p>
            <a:r>
              <a:rPr kumimoji="1" lang="en-US" altLang="ja-JP" sz="1200" dirty="0">
                <a:latin typeface="Meiryo UI" panose="020B0604030504040204" pitchFamily="50" charset="-128"/>
                <a:ea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rPr>
              <a:t>事業ターゲット及び得られる効果</a:t>
            </a:r>
            <a:r>
              <a:rPr kumimoji="1" lang="en-US" altLang="ja-JP" sz="1200" dirty="0">
                <a:latin typeface="Meiryo UI" panose="020B0604030504040204" pitchFamily="50" charset="-128"/>
                <a:ea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endParaRPr>
          </a:p>
        </p:txBody>
      </p:sp>
      <p:sp>
        <p:nvSpPr>
          <p:cNvPr id="13" name="テキスト ボックス 12">
            <a:extLst>
              <a:ext uri="{FF2B5EF4-FFF2-40B4-BE49-F238E27FC236}">
                <a16:creationId xmlns:a16="http://schemas.microsoft.com/office/drawing/2014/main" id="{C33D4170-1592-446B-9BEA-2E3F9CE4965B}"/>
              </a:ext>
            </a:extLst>
          </p:cNvPr>
          <p:cNvSpPr txBox="1"/>
          <p:nvPr/>
        </p:nvSpPr>
        <p:spPr>
          <a:xfrm>
            <a:off x="138736" y="2125075"/>
            <a:ext cx="5511556" cy="276999"/>
          </a:xfrm>
          <a:prstGeom prst="rect">
            <a:avLst/>
          </a:prstGeom>
          <a:noFill/>
          <a:ln>
            <a:noFill/>
          </a:ln>
        </p:spPr>
        <p:txBody>
          <a:bodyPr wrap="square" rtlCol="0">
            <a:spAutoFit/>
          </a:bodyPr>
          <a:lstStyle/>
          <a:p>
            <a:r>
              <a:rPr kumimoji="1" lang="en-US" altLang="ja-JP" sz="1200" dirty="0">
                <a:latin typeface="Meiryo UI" panose="020B0604030504040204" pitchFamily="50" charset="-128"/>
                <a:ea typeface="Meiryo UI" panose="020B0604030504040204" pitchFamily="50" charset="-128"/>
              </a:rPr>
              <a:t>【</a:t>
            </a:r>
            <a:r>
              <a:rPr lang="ja-JP" altLang="en-US" sz="1200" dirty="0">
                <a:latin typeface="Meiryo UI" panose="020B0604030504040204" pitchFamily="50" charset="-128"/>
                <a:ea typeface="Meiryo UI" panose="020B0604030504040204" pitchFamily="50" charset="-128"/>
              </a:rPr>
              <a:t>取組</a:t>
            </a:r>
            <a:r>
              <a:rPr kumimoji="1" lang="ja-JP" altLang="en-US" sz="1200" dirty="0">
                <a:latin typeface="Meiryo UI" panose="020B0604030504040204" pitchFamily="50" charset="-128"/>
                <a:ea typeface="Meiryo UI" panose="020B0604030504040204" pitchFamily="50" charset="-128"/>
              </a:rPr>
              <a:t>内容の概要</a:t>
            </a:r>
            <a:r>
              <a:rPr kumimoji="1" lang="en-US" altLang="ja-JP" sz="1200" dirty="0">
                <a:latin typeface="Meiryo UI" panose="020B0604030504040204" pitchFamily="50" charset="-128"/>
                <a:ea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endParaRPr>
          </a:p>
        </p:txBody>
      </p:sp>
      <p:sp>
        <p:nvSpPr>
          <p:cNvPr id="14" name="テキスト ボックス 13">
            <a:extLst>
              <a:ext uri="{FF2B5EF4-FFF2-40B4-BE49-F238E27FC236}">
                <a16:creationId xmlns:a16="http://schemas.microsoft.com/office/drawing/2014/main" id="{BCBEDC3B-B551-4E61-AC59-025523BFFF30}"/>
              </a:ext>
            </a:extLst>
          </p:cNvPr>
          <p:cNvSpPr txBox="1"/>
          <p:nvPr/>
        </p:nvSpPr>
        <p:spPr>
          <a:xfrm>
            <a:off x="219705" y="2497993"/>
            <a:ext cx="9300796" cy="3799804"/>
          </a:xfrm>
          <a:prstGeom prst="rect">
            <a:avLst/>
          </a:prstGeom>
          <a:noFill/>
          <a:ln>
            <a:solidFill>
              <a:schemeClr val="bg1">
                <a:lumMod val="65000"/>
              </a:schemeClr>
            </a:solidFill>
          </a:ln>
        </p:spPr>
        <p:txBody>
          <a:bodyPr wrap="square" rtlCol="0" anchor="t">
            <a:noAutofit/>
          </a:bodyPr>
          <a:lstStyle/>
          <a:p>
            <a:pPr algn="just"/>
            <a:r>
              <a:rPr lang="ja-JP" altLang="en-US" sz="1200" dirty="0">
                <a:latin typeface="Meiryo UI" panose="020B0604030504040204" pitchFamily="50" charset="-128"/>
                <a:ea typeface="Meiryo UI" panose="020B0604030504040204" pitchFamily="50" charset="-128"/>
              </a:rPr>
              <a:t>　</a:t>
            </a:r>
            <a:endParaRPr lang="en-US" altLang="ja-JP" sz="1200" dirty="0">
              <a:latin typeface="Meiryo UI" panose="020B0604030504040204" pitchFamily="50" charset="-128"/>
              <a:ea typeface="Meiryo UI" panose="020B0604030504040204" pitchFamily="50" charset="-128"/>
            </a:endParaRPr>
          </a:p>
          <a:p>
            <a:pPr algn="just"/>
            <a:endParaRPr lang="en-US" altLang="ja-JP" sz="1200" dirty="0">
              <a:latin typeface="Meiryo UI" panose="020B0604030504040204" pitchFamily="50" charset="-128"/>
              <a:ea typeface="Meiryo UI" panose="020B0604030504040204" pitchFamily="50" charset="-128"/>
            </a:endParaRPr>
          </a:p>
        </p:txBody>
      </p:sp>
      <p:sp>
        <p:nvSpPr>
          <p:cNvPr id="15" name="テキスト ボックス 14">
            <a:extLst>
              <a:ext uri="{FF2B5EF4-FFF2-40B4-BE49-F238E27FC236}">
                <a16:creationId xmlns:a16="http://schemas.microsoft.com/office/drawing/2014/main" id="{F84181AA-862E-4BEB-9169-D0E553E94983}"/>
              </a:ext>
            </a:extLst>
          </p:cNvPr>
          <p:cNvSpPr txBox="1"/>
          <p:nvPr/>
        </p:nvSpPr>
        <p:spPr>
          <a:xfrm>
            <a:off x="242045" y="6290718"/>
            <a:ext cx="9300795" cy="553998"/>
          </a:xfrm>
          <a:prstGeom prst="rect">
            <a:avLst/>
          </a:prstGeom>
          <a:noFill/>
          <a:ln>
            <a:noFill/>
          </a:ln>
        </p:spPr>
        <p:txBody>
          <a:bodyPr wrap="square" rtlCol="0">
            <a:spAutoFit/>
          </a:bodyPr>
          <a:lstStyle/>
          <a:p>
            <a:r>
              <a:rPr kumimoji="1" lang="en-US" altLang="ja-JP" sz="1000" dirty="0">
                <a:solidFill>
                  <a:srgbClr val="FF0000"/>
                </a:solidFill>
                <a:latin typeface="Meiryo UI" panose="020B0604030504040204" pitchFamily="50" charset="-128"/>
                <a:ea typeface="Meiryo UI" panose="020B0604030504040204" pitchFamily="50" charset="-128"/>
              </a:rPr>
              <a:t>※</a:t>
            </a:r>
            <a:r>
              <a:rPr kumimoji="1" lang="ja-JP" altLang="en-US" sz="1000" dirty="0">
                <a:solidFill>
                  <a:srgbClr val="FF0000"/>
                </a:solidFill>
                <a:latin typeface="Meiryo UI" panose="020B0604030504040204" pitchFamily="50" charset="-128"/>
                <a:ea typeface="Meiryo UI" panose="020B0604030504040204" pitchFamily="50" charset="-128"/>
              </a:rPr>
              <a:t>事業計画書に記入した内容に</a:t>
            </a:r>
            <a:r>
              <a:rPr lang="ja-JP" altLang="en-US" sz="1000" dirty="0">
                <a:solidFill>
                  <a:srgbClr val="FF0000"/>
                </a:solidFill>
                <a:latin typeface="Meiryo UI" panose="020B0604030504040204" pitchFamily="50" charset="-128"/>
                <a:ea typeface="Meiryo UI" panose="020B0604030504040204" pitchFamily="50" charset="-128"/>
              </a:rPr>
              <a:t>ついて、</a:t>
            </a:r>
            <a:r>
              <a:rPr lang="ja-JP" altLang="en-US" sz="1000" u="sng" dirty="0">
                <a:solidFill>
                  <a:srgbClr val="FF0000"/>
                </a:solidFill>
                <a:latin typeface="Meiryo UI" panose="020B0604030504040204" pitchFamily="50" charset="-128"/>
                <a:ea typeface="Meiryo UI" panose="020B0604030504040204" pitchFamily="50" charset="-128"/>
              </a:rPr>
              <a:t>Ａ４用紙一枚に収まるよう</a:t>
            </a:r>
            <a:r>
              <a:rPr lang="ja-JP" altLang="en-US" sz="1000" dirty="0">
                <a:solidFill>
                  <a:srgbClr val="FF0000"/>
                </a:solidFill>
                <a:latin typeface="Meiryo UI" panose="020B0604030504040204" pitchFamily="50" charset="-128"/>
                <a:ea typeface="Meiryo UI" panose="020B0604030504040204" pitchFamily="50" charset="-128"/>
              </a:rPr>
              <a:t>要点</a:t>
            </a:r>
            <a:r>
              <a:rPr kumimoji="1" lang="ja-JP" altLang="en-US" sz="1000" dirty="0">
                <a:solidFill>
                  <a:srgbClr val="FF0000"/>
                </a:solidFill>
                <a:latin typeface="Meiryo UI" panose="020B0604030504040204" pitchFamily="50" charset="-128"/>
                <a:ea typeface="Meiryo UI" panose="020B0604030504040204" pitchFamily="50" charset="-128"/>
              </a:rPr>
              <a:t>を簡潔に示す形で作成してください。</a:t>
            </a:r>
            <a:endParaRPr kumimoji="1" lang="en-US" altLang="ja-JP" sz="1000" dirty="0">
              <a:solidFill>
                <a:srgbClr val="FF0000"/>
              </a:solidFill>
              <a:latin typeface="Meiryo UI" panose="020B0604030504040204" pitchFamily="50" charset="-128"/>
              <a:ea typeface="Meiryo UI" panose="020B0604030504040204" pitchFamily="50" charset="-128"/>
            </a:endParaRPr>
          </a:p>
          <a:p>
            <a:r>
              <a:rPr lang="en-US" altLang="ja-JP" sz="1000" dirty="0">
                <a:solidFill>
                  <a:srgbClr val="FF0000"/>
                </a:solidFill>
                <a:latin typeface="Meiryo UI" panose="020B0604030504040204" pitchFamily="50" charset="-128"/>
                <a:ea typeface="Meiryo UI" panose="020B0604030504040204" pitchFamily="50" charset="-128"/>
              </a:rPr>
              <a:t>※</a:t>
            </a:r>
            <a:r>
              <a:rPr lang="ja-JP" altLang="en-US" sz="1000" dirty="0">
                <a:solidFill>
                  <a:srgbClr val="FF0000"/>
                </a:solidFill>
                <a:latin typeface="Meiryo UI" panose="020B0604030504040204" pitchFamily="50" charset="-128"/>
                <a:ea typeface="Meiryo UI" panose="020B0604030504040204" pitchFamily="50" charset="-128"/>
              </a:rPr>
              <a:t>適宜、枠のサイズを変更したり図表を使用するなど、わかりやすく記載してください。なお、記入する文字の大きさは</a:t>
            </a:r>
            <a:r>
              <a:rPr lang="en-US" altLang="ja-JP" sz="1000" dirty="0">
                <a:solidFill>
                  <a:srgbClr val="FF0000"/>
                </a:solidFill>
                <a:latin typeface="Meiryo UI" panose="020B0604030504040204" pitchFamily="50" charset="-128"/>
                <a:ea typeface="Meiryo UI" panose="020B0604030504040204" pitchFamily="50" charset="-128"/>
              </a:rPr>
              <a:t>12</a:t>
            </a:r>
            <a:r>
              <a:rPr lang="ja-JP" altLang="en-US" sz="1000" dirty="0">
                <a:solidFill>
                  <a:srgbClr val="FF0000"/>
                </a:solidFill>
                <a:latin typeface="Meiryo UI" panose="020B0604030504040204" pitchFamily="50" charset="-128"/>
                <a:ea typeface="Meiryo UI" panose="020B0604030504040204" pitchFamily="50" charset="-128"/>
              </a:rPr>
              <a:t>ポイント程度としてください。</a:t>
            </a:r>
            <a:endParaRPr lang="en-US" altLang="ja-JP" sz="1000" dirty="0">
              <a:solidFill>
                <a:srgbClr val="FF0000"/>
              </a:solidFill>
              <a:latin typeface="Meiryo UI" panose="020B0604030504040204" pitchFamily="50" charset="-128"/>
              <a:ea typeface="Meiryo UI" panose="020B0604030504040204" pitchFamily="50" charset="-128"/>
            </a:endParaRPr>
          </a:p>
          <a:p>
            <a:r>
              <a:rPr lang="en-US" altLang="ja-JP" sz="1000" dirty="0">
                <a:solidFill>
                  <a:srgbClr val="FF0000"/>
                </a:solidFill>
                <a:latin typeface="Meiryo UI" panose="020B0604030504040204" pitchFamily="50" charset="-128"/>
                <a:ea typeface="Meiryo UI" panose="020B0604030504040204" pitchFamily="50" charset="-128"/>
              </a:rPr>
              <a:t>※</a:t>
            </a:r>
            <a:r>
              <a:rPr lang="ja-JP" altLang="en-US" sz="1000" dirty="0">
                <a:solidFill>
                  <a:srgbClr val="FF0000"/>
                </a:solidFill>
                <a:latin typeface="Meiryo UI" panose="020B0604030504040204" pitchFamily="50" charset="-128"/>
                <a:ea typeface="Meiryo UI" panose="020B0604030504040204" pitchFamily="50" charset="-128"/>
              </a:rPr>
              <a:t>注意書き（赤字）は削除してください。</a:t>
            </a:r>
            <a:endParaRPr lang="en-US" altLang="ja-JP" sz="1000" dirty="0">
              <a:solidFill>
                <a:srgbClr val="FF0000"/>
              </a:solidFill>
              <a:latin typeface="Meiryo UI" panose="020B0604030504040204" pitchFamily="50" charset="-128"/>
              <a:ea typeface="Meiryo UI" panose="020B0604030504040204" pitchFamily="50" charset="-128"/>
            </a:endParaRPr>
          </a:p>
        </p:txBody>
      </p:sp>
      <p:cxnSp>
        <p:nvCxnSpPr>
          <p:cNvPr id="16" name="直線コネクタ 15">
            <a:extLst>
              <a:ext uri="{FF2B5EF4-FFF2-40B4-BE49-F238E27FC236}">
                <a16:creationId xmlns:a16="http://schemas.microsoft.com/office/drawing/2014/main" id="{E261D370-CC55-49B7-8B59-EDFC1EE5E119}"/>
              </a:ext>
            </a:extLst>
          </p:cNvPr>
          <p:cNvCxnSpPr>
            <a:cxnSpLocks/>
          </p:cNvCxnSpPr>
          <p:nvPr/>
        </p:nvCxnSpPr>
        <p:spPr bwMode="auto">
          <a:xfrm>
            <a:off x="240266" y="891622"/>
            <a:ext cx="9425470" cy="0"/>
          </a:xfrm>
          <a:prstGeom prst="line">
            <a:avLst/>
          </a:prstGeom>
          <a:ln w="19050">
            <a:solidFill>
              <a:srgbClr val="BFBFBF"/>
            </a:solidFill>
          </a:ln>
        </p:spPr>
        <p:style>
          <a:lnRef idx="1">
            <a:schemeClr val="accent1"/>
          </a:lnRef>
          <a:fillRef idx="0">
            <a:schemeClr val="accent1"/>
          </a:fillRef>
          <a:effectRef idx="0">
            <a:schemeClr val="accent1"/>
          </a:effectRef>
          <a:fontRef idx="minor">
            <a:schemeClr val="tx1"/>
          </a:fontRef>
        </p:style>
      </p:cxnSp>
      <p:sp>
        <p:nvSpPr>
          <p:cNvPr id="2" name="テキスト ボックス 1">
            <a:extLst>
              <a:ext uri="{FF2B5EF4-FFF2-40B4-BE49-F238E27FC236}">
                <a16:creationId xmlns:a16="http://schemas.microsoft.com/office/drawing/2014/main" id="{6A28E3AA-ECBB-4F7B-8761-0AEC3534E6B5}"/>
              </a:ext>
            </a:extLst>
          </p:cNvPr>
          <p:cNvSpPr txBox="1"/>
          <p:nvPr/>
        </p:nvSpPr>
        <p:spPr>
          <a:xfrm>
            <a:off x="362235" y="2616527"/>
            <a:ext cx="3658374" cy="738664"/>
          </a:xfrm>
          <a:prstGeom prst="rect">
            <a:avLst/>
          </a:prstGeom>
          <a:noFill/>
          <a:ln>
            <a:solidFill>
              <a:srgbClr val="FF0000"/>
            </a:solidFill>
          </a:ln>
        </p:spPr>
        <p:txBody>
          <a:bodyPr wrap="none" rtlCol="0">
            <a:spAutoFit/>
          </a:bodyPr>
          <a:lstStyle/>
          <a:p>
            <a:r>
              <a:rPr kumimoji="1" lang="ja-JP" altLang="en-US" sz="1400" dirty="0">
                <a:solidFill>
                  <a:srgbClr val="FF0000"/>
                </a:solidFill>
                <a:latin typeface="Meiryo UI" panose="020B0604030504040204" pitchFamily="50" charset="-128"/>
                <a:ea typeface="Meiryo UI" panose="020B0604030504040204" pitchFamily="50" charset="-128"/>
              </a:rPr>
              <a:t>事業計画書３及び６の概要を記載してください。</a:t>
            </a:r>
            <a:endParaRPr kumimoji="1" lang="en-US" altLang="ja-JP" sz="1400" dirty="0">
              <a:solidFill>
                <a:srgbClr val="FF0000"/>
              </a:solidFill>
              <a:latin typeface="Meiryo UI" panose="020B0604030504040204" pitchFamily="50" charset="-128"/>
              <a:ea typeface="Meiryo UI" panose="020B0604030504040204" pitchFamily="50" charset="-128"/>
            </a:endParaRPr>
          </a:p>
          <a:p>
            <a:r>
              <a:rPr kumimoji="1" lang="ja-JP" altLang="en-US" sz="1400" dirty="0">
                <a:solidFill>
                  <a:srgbClr val="FF0000"/>
                </a:solidFill>
                <a:latin typeface="Meiryo UI" panose="020B0604030504040204" pitchFamily="50" charset="-128"/>
                <a:ea typeface="Meiryo UI" panose="020B0604030504040204" pitchFamily="50" charset="-128"/>
              </a:rPr>
              <a:t>・</a:t>
            </a:r>
            <a:r>
              <a:rPr kumimoji="1" lang="en-US" altLang="ja-JP" sz="1400" dirty="0">
                <a:solidFill>
                  <a:srgbClr val="FF0000"/>
                </a:solidFill>
                <a:latin typeface="Meiryo UI" panose="020B0604030504040204" pitchFamily="50" charset="-128"/>
                <a:ea typeface="Meiryo UI" panose="020B0604030504040204" pitchFamily="50" charset="-128"/>
              </a:rPr>
              <a:t>KPI</a:t>
            </a:r>
            <a:r>
              <a:rPr kumimoji="1" lang="ja-JP" altLang="en-US" sz="1400" dirty="0">
                <a:solidFill>
                  <a:srgbClr val="FF0000"/>
                </a:solidFill>
                <a:latin typeface="Meiryo UI" panose="020B0604030504040204" pitchFamily="50" charset="-128"/>
                <a:ea typeface="Meiryo UI" panose="020B0604030504040204" pitchFamily="50" charset="-128"/>
              </a:rPr>
              <a:t>（重要業績指標：成果）</a:t>
            </a:r>
            <a:endParaRPr kumimoji="1" lang="en-US" altLang="ja-JP" sz="1400" dirty="0">
              <a:solidFill>
                <a:srgbClr val="FF0000"/>
              </a:solidFill>
              <a:latin typeface="Meiryo UI" panose="020B0604030504040204" pitchFamily="50" charset="-128"/>
              <a:ea typeface="Meiryo UI" panose="020B0604030504040204" pitchFamily="50" charset="-128"/>
            </a:endParaRPr>
          </a:p>
          <a:p>
            <a:r>
              <a:rPr kumimoji="1" lang="ja-JP" altLang="en-US" sz="1400" dirty="0" smtClean="0">
                <a:solidFill>
                  <a:srgbClr val="FF0000"/>
                </a:solidFill>
                <a:latin typeface="Meiryo UI" panose="020B0604030504040204" pitchFamily="50" charset="-128"/>
                <a:ea typeface="Meiryo UI" panose="020B0604030504040204" pitchFamily="50" charset="-128"/>
              </a:rPr>
              <a:t>・事業内容・具体的な施策</a:t>
            </a:r>
            <a:endParaRPr kumimoji="1" lang="ja-JP" altLang="en-US" sz="1400" dirty="0">
              <a:solidFill>
                <a:srgbClr val="FF0000"/>
              </a:solidFill>
              <a:latin typeface="Meiryo UI" panose="020B0604030504040204" pitchFamily="50" charset="-128"/>
              <a:ea typeface="Meiryo UI" panose="020B0604030504040204" pitchFamily="50" charset="-128"/>
            </a:endParaRPr>
          </a:p>
        </p:txBody>
      </p:sp>
      <p:sp>
        <p:nvSpPr>
          <p:cNvPr id="17" name="テキスト ボックス 16">
            <a:extLst>
              <a:ext uri="{FF2B5EF4-FFF2-40B4-BE49-F238E27FC236}">
                <a16:creationId xmlns:a16="http://schemas.microsoft.com/office/drawing/2014/main" id="{5415E15A-1669-4120-ABAC-41B90FB1E7A0}"/>
              </a:ext>
            </a:extLst>
          </p:cNvPr>
          <p:cNvSpPr txBox="1"/>
          <p:nvPr/>
        </p:nvSpPr>
        <p:spPr>
          <a:xfrm>
            <a:off x="362235" y="1307390"/>
            <a:ext cx="7849780" cy="307777"/>
          </a:xfrm>
          <a:prstGeom prst="rect">
            <a:avLst/>
          </a:prstGeom>
          <a:noFill/>
          <a:ln>
            <a:solidFill>
              <a:srgbClr val="FF0000"/>
            </a:solidFill>
          </a:ln>
        </p:spPr>
        <p:txBody>
          <a:bodyPr wrap="square" rtlCol="0">
            <a:spAutoFit/>
          </a:bodyPr>
          <a:lstStyle/>
          <a:p>
            <a:r>
              <a:rPr kumimoji="1" lang="ja-JP" altLang="en-US" sz="1400" dirty="0">
                <a:solidFill>
                  <a:srgbClr val="FF0000"/>
                </a:solidFill>
                <a:latin typeface="Meiryo UI" panose="020B0604030504040204" pitchFamily="50" charset="-128"/>
                <a:ea typeface="Meiryo UI" panose="020B0604030504040204" pitchFamily="50" charset="-128"/>
              </a:rPr>
              <a:t>事業計画書１及び３を参考に事業のコンセプト、求められる成果を記載してください。</a:t>
            </a:r>
          </a:p>
        </p:txBody>
      </p:sp>
    </p:spTree>
    <p:extLst>
      <p:ext uri="{BB962C8B-B14F-4D97-AF65-F5344CB8AC3E}">
        <p14:creationId xmlns:p14="http://schemas.microsoft.com/office/powerpoint/2010/main" val="130148857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テキスト ボックス 10">
            <a:extLst>
              <a:ext uri="{FF2B5EF4-FFF2-40B4-BE49-F238E27FC236}">
                <a16:creationId xmlns:a16="http://schemas.microsoft.com/office/drawing/2014/main" id="{6D8712C4-C00D-4511-9DF3-8B514D49F832}"/>
              </a:ext>
            </a:extLst>
          </p:cNvPr>
          <p:cNvSpPr txBox="1"/>
          <p:nvPr/>
        </p:nvSpPr>
        <p:spPr>
          <a:xfrm>
            <a:off x="242220" y="712269"/>
            <a:ext cx="9497861" cy="2629202"/>
          </a:xfrm>
          <a:prstGeom prst="rect">
            <a:avLst/>
          </a:prstGeom>
          <a:noFill/>
          <a:ln>
            <a:solidFill>
              <a:schemeClr val="bg1">
                <a:lumMod val="65000"/>
              </a:schemeClr>
            </a:solidFill>
          </a:ln>
        </p:spPr>
        <p:txBody>
          <a:bodyPr wrap="square" rtlCol="0" anchor="ctr">
            <a:noAutofit/>
          </a:bodyPr>
          <a:lstStyle/>
          <a:p>
            <a:pPr algn="just"/>
            <a:r>
              <a:rPr lang="ja-JP" altLang="en-US" sz="1400" dirty="0">
                <a:solidFill>
                  <a:srgbClr val="FF0000"/>
                </a:solidFill>
                <a:latin typeface="Meiryo UI" panose="020B0604030504040204" pitchFamily="50" charset="-128"/>
                <a:ea typeface="Meiryo UI" panose="020B0604030504040204" pitchFamily="50" charset="-128"/>
              </a:rPr>
              <a:t>　</a:t>
            </a:r>
          </a:p>
        </p:txBody>
      </p:sp>
      <p:sp>
        <p:nvSpPr>
          <p:cNvPr id="17" name="テキスト ボックス 16">
            <a:extLst>
              <a:ext uri="{FF2B5EF4-FFF2-40B4-BE49-F238E27FC236}">
                <a16:creationId xmlns:a16="http://schemas.microsoft.com/office/drawing/2014/main" id="{7AAA9F70-C64E-451A-893B-A0625F3A0F0F}"/>
              </a:ext>
            </a:extLst>
          </p:cNvPr>
          <p:cNvSpPr txBox="1"/>
          <p:nvPr/>
        </p:nvSpPr>
        <p:spPr>
          <a:xfrm>
            <a:off x="151427" y="6542032"/>
            <a:ext cx="9663955" cy="246221"/>
          </a:xfrm>
          <a:prstGeom prst="rect">
            <a:avLst/>
          </a:prstGeom>
          <a:noFill/>
          <a:ln>
            <a:noFill/>
          </a:ln>
        </p:spPr>
        <p:txBody>
          <a:bodyPr wrap="square" rtlCol="0">
            <a:spAutoFit/>
          </a:bodyPr>
          <a:lstStyle/>
          <a:p>
            <a:r>
              <a:rPr kumimoji="1" lang="en-US" altLang="ja-JP" sz="1000" dirty="0">
                <a:solidFill>
                  <a:srgbClr val="FF0000"/>
                </a:solidFill>
                <a:latin typeface="Meiryo UI" panose="020B0604030504040204" pitchFamily="50" charset="-128"/>
                <a:ea typeface="Meiryo UI" panose="020B0604030504040204" pitchFamily="50" charset="-128"/>
              </a:rPr>
              <a:t>※</a:t>
            </a:r>
            <a:r>
              <a:rPr kumimoji="1" lang="ja-JP" altLang="en-US" sz="1000" dirty="0">
                <a:solidFill>
                  <a:srgbClr val="FF0000"/>
                </a:solidFill>
                <a:latin typeface="Meiryo UI" panose="020B0604030504040204" pitchFamily="50" charset="-128"/>
                <a:ea typeface="Meiryo UI" panose="020B0604030504040204" pitchFamily="50" charset="-128"/>
              </a:rPr>
              <a:t>事業計画書に記入した内容に</a:t>
            </a:r>
            <a:r>
              <a:rPr lang="ja-JP" altLang="en-US" sz="1000" dirty="0">
                <a:solidFill>
                  <a:srgbClr val="FF0000"/>
                </a:solidFill>
                <a:latin typeface="Meiryo UI" panose="020B0604030504040204" pitchFamily="50" charset="-128"/>
                <a:ea typeface="Meiryo UI" panose="020B0604030504040204" pitchFamily="50" charset="-128"/>
              </a:rPr>
              <a:t>基づき、</a:t>
            </a:r>
            <a:r>
              <a:rPr lang="ja-JP" altLang="en-US" sz="1000" u="sng" dirty="0">
                <a:solidFill>
                  <a:srgbClr val="FF0000"/>
                </a:solidFill>
                <a:latin typeface="Meiryo UI" panose="020B0604030504040204" pitchFamily="50" charset="-128"/>
                <a:ea typeface="Meiryo UI" panose="020B0604030504040204" pitchFamily="50" charset="-128"/>
              </a:rPr>
              <a:t>Ａ４用紙一枚に収まるよう</a:t>
            </a:r>
            <a:r>
              <a:rPr lang="ja-JP" altLang="en-US" sz="1000" dirty="0">
                <a:solidFill>
                  <a:srgbClr val="FF0000"/>
                </a:solidFill>
                <a:latin typeface="Meiryo UI" panose="020B0604030504040204" pitchFamily="50" charset="-128"/>
                <a:ea typeface="Meiryo UI" panose="020B0604030504040204" pitchFamily="50" charset="-128"/>
              </a:rPr>
              <a:t>年間スケジュール</a:t>
            </a:r>
            <a:r>
              <a:rPr kumimoji="1" lang="ja-JP" altLang="en-US" sz="1000" dirty="0">
                <a:solidFill>
                  <a:srgbClr val="FF0000"/>
                </a:solidFill>
                <a:latin typeface="Meiryo UI" panose="020B0604030504040204" pitchFamily="50" charset="-128"/>
                <a:ea typeface="Meiryo UI" panose="020B0604030504040204" pitchFamily="50" charset="-128"/>
              </a:rPr>
              <a:t>を簡潔に作成してください。</a:t>
            </a:r>
            <a:r>
              <a:rPr lang="ja-JP" altLang="en-US" sz="1000" dirty="0">
                <a:solidFill>
                  <a:srgbClr val="FF0000"/>
                </a:solidFill>
                <a:latin typeface="Meiryo UI" panose="020B0604030504040204" pitchFamily="50" charset="-128"/>
                <a:ea typeface="Meiryo UI" panose="020B0604030504040204" pitchFamily="50" charset="-128"/>
              </a:rPr>
              <a:t>なお、記入する文字の大きさは</a:t>
            </a:r>
            <a:r>
              <a:rPr lang="en-US" altLang="ja-JP" sz="1000" dirty="0">
                <a:solidFill>
                  <a:srgbClr val="FF0000"/>
                </a:solidFill>
                <a:latin typeface="Meiryo UI" panose="020B0604030504040204" pitchFamily="50" charset="-128"/>
                <a:ea typeface="Meiryo UI" panose="020B0604030504040204" pitchFamily="50" charset="-128"/>
              </a:rPr>
              <a:t>10</a:t>
            </a:r>
            <a:r>
              <a:rPr lang="ja-JP" altLang="en-US" sz="1000" dirty="0">
                <a:solidFill>
                  <a:srgbClr val="FF0000"/>
                </a:solidFill>
                <a:latin typeface="Meiryo UI" panose="020B0604030504040204" pitchFamily="50" charset="-128"/>
                <a:ea typeface="Meiryo UI" panose="020B0604030504040204" pitchFamily="50" charset="-128"/>
              </a:rPr>
              <a:t>～</a:t>
            </a:r>
            <a:r>
              <a:rPr lang="en-US" altLang="ja-JP" sz="1000" dirty="0">
                <a:solidFill>
                  <a:srgbClr val="FF0000"/>
                </a:solidFill>
                <a:latin typeface="Meiryo UI" panose="020B0604030504040204" pitchFamily="50" charset="-128"/>
                <a:ea typeface="Meiryo UI" panose="020B0604030504040204" pitchFamily="50" charset="-128"/>
              </a:rPr>
              <a:t>12</a:t>
            </a:r>
            <a:r>
              <a:rPr lang="ja-JP" altLang="en-US" sz="1000" dirty="0">
                <a:solidFill>
                  <a:srgbClr val="FF0000"/>
                </a:solidFill>
                <a:latin typeface="Meiryo UI" panose="020B0604030504040204" pitchFamily="50" charset="-128"/>
                <a:ea typeface="Meiryo UI" panose="020B0604030504040204" pitchFamily="50" charset="-128"/>
              </a:rPr>
              <a:t>ポイント程度としてください。</a:t>
            </a:r>
            <a:endParaRPr lang="en-US" altLang="ja-JP" sz="1000" dirty="0">
              <a:solidFill>
                <a:srgbClr val="FF0000"/>
              </a:solidFill>
              <a:latin typeface="Meiryo UI" panose="020B0604030504040204" pitchFamily="50" charset="-128"/>
              <a:ea typeface="Meiryo UI" panose="020B0604030504040204" pitchFamily="50" charset="-128"/>
            </a:endParaRPr>
          </a:p>
        </p:txBody>
      </p:sp>
      <p:sp>
        <p:nvSpPr>
          <p:cNvPr id="22" name="テキスト プレースホルダー 1">
            <a:extLst>
              <a:ext uri="{FF2B5EF4-FFF2-40B4-BE49-F238E27FC236}">
                <a16:creationId xmlns:a16="http://schemas.microsoft.com/office/drawing/2014/main" id="{2D1EDA80-343F-4B20-8978-9E878A3CF4D0}"/>
              </a:ext>
            </a:extLst>
          </p:cNvPr>
          <p:cNvSpPr txBox="1">
            <a:spLocks/>
          </p:cNvSpPr>
          <p:nvPr/>
        </p:nvSpPr>
        <p:spPr>
          <a:xfrm>
            <a:off x="138736" y="0"/>
            <a:ext cx="9203295" cy="453895"/>
          </a:xfrm>
          <a:prstGeom prst="rect">
            <a:avLst/>
          </a:prstGeom>
        </p:spPr>
        <p:txBody>
          <a:bodyPr vert="horz" lIns="91440" tIns="45720" rIns="91440" bIns="45720" rtlCol="0" anchor="ct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buNone/>
            </a:pPr>
            <a:r>
              <a:rPr lang="ja-JP" altLang="en-US" sz="2000" dirty="0">
                <a:latin typeface="HGP創英角ｺﾞｼｯｸUB" panose="020B0900000000000000" pitchFamily="50" charset="-128"/>
                <a:ea typeface="HGP創英角ｺﾞｼｯｸUB" panose="020B0900000000000000" pitchFamily="50" charset="-128"/>
              </a:rPr>
              <a:t>■企業・団体名等：</a:t>
            </a:r>
          </a:p>
        </p:txBody>
      </p:sp>
      <p:sp>
        <p:nvSpPr>
          <p:cNvPr id="19" name="テキスト ボックス 18">
            <a:extLst>
              <a:ext uri="{FF2B5EF4-FFF2-40B4-BE49-F238E27FC236}">
                <a16:creationId xmlns:a16="http://schemas.microsoft.com/office/drawing/2014/main" id="{392F2E49-7033-4178-B0AB-BDBD39F1163A}"/>
              </a:ext>
            </a:extLst>
          </p:cNvPr>
          <p:cNvSpPr txBox="1"/>
          <p:nvPr/>
        </p:nvSpPr>
        <p:spPr>
          <a:xfrm>
            <a:off x="242044" y="454461"/>
            <a:ext cx="5350423" cy="276999"/>
          </a:xfrm>
          <a:prstGeom prst="rect">
            <a:avLst/>
          </a:prstGeom>
          <a:noFill/>
          <a:ln>
            <a:noFill/>
          </a:ln>
        </p:spPr>
        <p:txBody>
          <a:bodyPr wrap="square" rtlCol="0">
            <a:spAutoFit/>
          </a:bodyPr>
          <a:lstStyle/>
          <a:p>
            <a:r>
              <a:rPr kumimoji="1" lang="en-US" altLang="ja-JP" sz="1200" dirty="0">
                <a:latin typeface="Meiryo UI" panose="020B0604030504040204" pitchFamily="50" charset="-128"/>
                <a:ea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rPr>
              <a:t>事業スキーム</a:t>
            </a:r>
            <a:r>
              <a:rPr kumimoji="1" lang="en-US" altLang="ja-JP" sz="1200" dirty="0">
                <a:latin typeface="Meiryo UI" panose="020B0604030504040204" pitchFamily="50" charset="-128"/>
                <a:ea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endParaRPr>
          </a:p>
        </p:txBody>
      </p:sp>
      <p:sp>
        <p:nvSpPr>
          <p:cNvPr id="100" name="テキスト ボックス 99">
            <a:extLst>
              <a:ext uri="{FF2B5EF4-FFF2-40B4-BE49-F238E27FC236}">
                <a16:creationId xmlns:a16="http://schemas.microsoft.com/office/drawing/2014/main" id="{9D14D7B5-88EE-4B91-B9BD-1580A3413A42}"/>
              </a:ext>
            </a:extLst>
          </p:cNvPr>
          <p:cNvSpPr txBox="1"/>
          <p:nvPr/>
        </p:nvSpPr>
        <p:spPr>
          <a:xfrm>
            <a:off x="1359632" y="828499"/>
            <a:ext cx="7754046" cy="307777"/>
          </a:xfrm>
          <a:prstGeom prst="rect">
            <a:avLst/>
          </a:prstGeom>
          <a:noFill/>
          <a:ln>
            <a:solidFill>
              <a:srgbClr val="FF0000"/>
            </a:solidFill>
          </a:ln>
        </p:spPr>
        <p:txBody>
          <a:bodyPr wrap="none" rtlCol="0">
            <a:spAutoFit/>
          </a:bodyPr>
          <a:lstStyle/>
          <a:p>
            <a:r>
              <a:rPr kumimoji="1" lang="ja-JP" altLang="en-US" sz="1400" dirty="0">
                <a:solidFill>
                  <a:srgbClr val="FF0000"/>
                </a:solidFill>
                <a:latin typeface="Meiryo UI" panose="020B0604030504040204" pitchFamily="50" charset="-128"/>
                <a:ea typeface="Meiryo UI" panose="020B0604030504040204" pitchFamily="50" charset="-128"/>
              </a:rPr>
              <a:t>事業</a:t>
            </a:r>
            <a:r>
              <a:rPr kumimoji="1" lang="ja-JP" altLang="en-US" sz="1400" dirty="0" smtClean="0">
                <a:solidFill>
                  <a:srgbClr val="FF0000"/>
                </a:solidFill>
                <a:latin typeface="Meiryo UI" panose="020B0604030504040204" pitchFamily="50" charset="-128"/>
                <a:ea typeface="Meiryo UI" panose="020B0604030504040204" pitchFamily="50" charset="-128"/>
              </a:rPr>
              <a:t>計画書９を</a:t>
            </a:r>
            <a:r>
              <a:rPr kumimoji="1" lang="ja-JP" altLang="en-US" sz="1400" dirty="0">
                <a:solidFill>
                  <a:srgbClr val="FF0000"/>
                </a:solidFill>
                <a:latin typeface="Meiryo UI" panose="020B0604030504040204" pitchFamily="50" charset="-128"/>
                <a:ea typeface="Meiryo UI" panose="020B0604030504040204" pitchFamily="50" charset="-128"/>
              </a:rPr>
              <a:t>踏まえ、取組年度から自立自走に向けた事業展開の５年計画の概要を記載してください。</a:t>
            </a:r>
            <a:endParaRPr kumimoji="1" lang="en-US" altLang="ja-JP" sz="1400" dirty="0">
              <a:solidFill>
                <a:srgbClr val="FF0000"/>
              </a:solidFill>
              <a:latin typeface="Meiryo UI" panose="020B0604030504040204" pitchFamily="50" charset="-128"/>
              <a:ea typeface="Meiryo UI" panose="020B0604030504040204" pitchFamily="50" charset="-128"/>
            </a:endParaRPr>
          </a:p>
        </p:txBody>
      </p:sp>
      <p:graphicFrame>
        <p:nvGraphicFramePr>
          <p:cNvPr id="10" name="表 9">
            <a:extLst>
              <a:ext uri="{FF2B5EF4-FFF2-40B4-BE49-F238E27FC236}">
                <a16:creationId xmlns:a16="http://schemas.microsoft.com/office/drawing/2014/main" id="{9B6CB17B-B817-4187-8EDD-28AEE52FF226}"/>
              </a:ext>
            </a:extLst>
          </p:cNvPr>
          <p:cNvGraphicFramePr>
            <a:graphicFrameLocks noGrp="1"/>
          </p:cNvGraphicFramePr>
          <p:nvPr>
            <p:extLst>
              <p:ext uri="{D42A27DB-BD31-4B8C-83A1-F6EECF244321}">
                <p14:modId xmlns:p14="http://schemas.microsoft.com/office/powerpoint/2010/main" val="722021329"/>
              </p:ext>
            </p:extLst>
          </p:nvPr>
        </p:nvGraphicFramePr>
        <p:xfrm>
          <a:off x="480058" y="3415390"/>
          <a:ext cx="9216062" cy="3126642"/>
        </p:xfrm>
        <a:graphic>
          <a:graphicData uri="http://schemas.openxmlformats.org/drawingml/2006/table">
            <a:tbl>
              <a:tblPr firstRow="1" bandRow="1"/>
              <a:tblGrid>
                <a:gridCol w="480986">
                  <a:extLst>
                    <a:ext uri="{9D8B030D-6E8A-4147-A177-3AD203B41FA5}">
                      <a16:colId xmlns:a16="http://schemas.microsoft.com/office/drawing/2014/main" val="3963223197"/>
                    </a:ext>
                  </a:extLst>
                </a:gridCol>
                <a:gridCol w="415956">
                  <a:extLst>
                    <a:ext uri="{9D8B030D-6E8A-4147-A177-3AD203B41FA5}">
                      <a16:colId xmlns:a16="http://schemas.microsoft.com/office/drawing/2014/main" val="20008"/>
                    </a:ext>
                  </a:extLst>
                </a:gridCol>
                <a:gridCol w="415956">
                  <a:extLst>
                    <a:ext uri="{9D8B030D-6E8A-4147-A177-3AD203B41FA5}">
                      <a16:colId xmlns:a16="http://schemas.microsoft.com/office/drawing/2014/main" val="20009"/>
                    </a:ext>
                  </a:extLst>
                </a:gridCol>
                <a:gridCol w="415956">
                  <a:extLst>
                    <a:ext uri="{9D8B030D-6E8A-4147-A177-3AD203B41FA5}">
                      <a16:colId xmlns:a16="http://schemas.microsoft.com/office/drawing/2014/main" val="20010"/>
                    </a:ext>
                  </a:extLst>
                </a:gridCol>
                <a:gridCol w="415956">
                  <a:extLst>
                    <a:ext uri="{9D8B030D-6E8A-4147-A177-3AD203B41FA5}">
                      <a16:colId xmlns:a16="http://schemas.microsoft.com/office/drawing/2014/main" val="20011"/>
                    </a:ext>
                  </a:extLst>
                </a:gridCol>
                <a:gridCol w="415956">
                  <a:extLst>
                    <a:ext uri="{9D8B030D-6E8A-4147-A177-3AD203B41FA5}">
                      <a16:colId xmlns:a16="http://schemas.microsoft.com/office/drawing/2014/main" val="2387756399"/>
                    </a:ext>
                  </a:extLst>
                </a:gridCol>
                <a:gridCol w="415956">
                  <a:extLst>
                    <a:ext uri="{9D8B030D-6E8A-4147-A177-3AD203B41FA5}">
                      <a16:colId xmlns:a16="http://schemas.microsoft.com/office/drawing/2014/main" val="2816814475"/>
                    </a:ext>
                  </a:extLst>
                </a:gridCol>
                <a:gridCol w="415956">
                  <a:extLst>
                    <a:ext uri="{9D8B030D-6E8A-4147-A177-3AD203B41FA5}">
                      <a16:colId xmlns:a16="http://schemas.microsoft.com/office/drawing/2014/main" val="2413337712"/>
                    </a:ext>
                  </a:extLst>
                </a:gridCol>
                <a:gridCol w="415956">
                  <a:extLst>
                    <a:ext uri="{9D8B030D-6E8A-4147-A177-3AD203B41FA5}">
                      <a16:colId xmlns:a16="http://schemas.microsoft.com/office/drawing/2014/main" val="1670024927"/>
                    </a:ext>
                  </a:extLst>
                </a:gridCol>
                <a:gridCol w="415956">
                  <a:extLst>
                    <a:ext uri="{9D8B030D-6E8A-4147-A177-3AD203B41FA5}">
                      <a16:colId xmlns:a16="http://schemas.microsoft.com/office/drawing/2014/main" val="2318713183"/>
                    </a:ext>
                  </a:extLst>
                </a:gridCol>
                <a:gridCol w="415956">
                  <a:extLst>
                    <a:ext uri="{9D8B030D-6E8A-4147-A177-3AD203B41FA5}">
                      <a16:colId xmlns:a16="http://schemas.microsoft.com/office/drawing/2014/main" val="315439978"/>
                    </a:ext>
                  </a:extLst>
                </a:gridCol>
                <a:gridCol w="415956">
                  <a:extLst>
                    <a:ext uri="{9D8B030D-6E8A-4147-A177-3AD203B41FA5}">
                      <a16:colId xmlns:a16="http://schemas.microsoft.com/office/drawing/2014/main" val="2089778692"/>
                    </a:ext>
                  </a:extLst>
                </a:gridCol>
                <a:gridCol w="415956">
                  <a:extLst>
                    <a:ext uri="{9D8B030D-6E8A-4147-A177-3AD203B41FA5}">
                      <a16:colId xmlns:a16="http://schemas.microsoft.com/office/drawing/2014/main" val="3512126375"/>
                    </a:ext>
                  </a:extLst>
                </a:gridCol>
                <a:gridCol w="415956">
                  <a:extLst>
                    <a:ext uri="{9D8B030D-6E8A-4147-A177-3AD203B41FA5}">
                      <a16:colId xmlns:a16="http://schemas.microsoft.com/office/drawing/2014/main" val="1388725092"/>
                    </a:ext>
                  </a:extLst>
                </a:gridCol>
                <a:gridCol w="415956">
                  <a:extLst>
                    <a:ext uri="{9D8B030D-6E8A-4147-A177-3AD203B41FA5}">
                      <a16:colId xmlns:a16="http://schemas.microsoft.com/office/drawing/2014/main" val="3332093777"/>
                    </a:ext>
                  </a:extLst>
                </a:gridCol>
                <a:gridCol w="415956">
                  <a:extLst>
                    <a:ext uri="{9D8B030D-6E8A-4147-A177-3AD203B41FA5}">
                      <a16:colId xmlns:a16="http://schemas.microsoft.com/office/drawing/2014/main" val="3792028230"/>
                    </a:ext>
                  </a:extLst>
                </a:gridCol>
                <a:gridCol w="415956">
                  <a:extLst>
                    <a:ext uri="{9D8B030D-6E8A-4147-A177-3AD203B41FA5}">
                      <a16:colId xmlns:a16="http://schemas.microsoft.com/office/drawing/2014/main" val="135796907"/>
                    </a:ext>
                  </a:extLst>
                </a:gridCol>
                <a:gridCol w="415956">
                  <a:extLst>
                    <a:ext uri="{9D8B030D-6E8A-4147-A177-3AD203B41FA5}">
                      <a16:colId xmlns:a16="http://schemas.microsoft.com/office/drawing/2014/main" val="4021251267"/>
                    </a:ext>
                  </a:extLst>
                </a:gridCol>
                <a:gridCol w="415956">
                  <a:extLst>
                    <a:ext uri="{9D8B030D-6E8A-4147-A177-3AD203B41FA5}">
                      <a16:colId xmlns:a16="http://schemas.microsoft.com/office/drawing/2014/main" val="3247764595"/>
                    </a:ext>
                  </a:extLst>
                </a:gridCol>
                <a:gridCol w="415956">
                  <a:extLst>
                    <a:ext uri="{9D8B030D-6E8A-4147-A177-3AD203B41FA5}">
                      <a16:colId xmlns:a16="http://schemas.microsoft.com/office/drawing/2014/main" val="470031360"/>
                    </a:ext>
                  </a:extLst>
                </a:gridCol>
                <a:gridCol w="415956">
                  <a:extLst>
                    <a:ext uri="{9D8B030D-6E8A-4147-A177-3AD203B41FA5}">
                      <a16:colId xmlns:a16="http://schemas.microsoft.com/office/drawing/2014/main" val="3436544384"/>
                    </a:ext>
                  </a:extLst>
                </a:gridCol>
                <a:gridCol w="415956">
                  <a:extLst>
                    <a:ext uri="{9D8B030D-6E8A-4147-A177-3AD203B41FA5}">
                      <a16:colId xmlns:a16="http://schemas.microsoft.com/office/drawing/2014/main" val="70700755"/>
                    </a:ext>
                  </a:extLst>
                </a:gridCol>
              </a:tblGrid>
              <a:tr h="250127">
                <a:tc>
                  <a:txBody>
                    <a:bodyPr/>
                    <a:lstStyle/>
                    <a:p>
                      <a:pPr algn="ctr">
                        <a:lnSpc>
                          <a:spcPts val="1200"/>
                        </a:lnSpc>
                      </a:pP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gridSpan="3">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lnSpc>
                          <a:spcPts val="1200"/>
                        </a:lnSpc>
                      </a:pPr>
                      <a:r>
                        <a:rPr kumimoji="1" lang="en-US" altLang="ja-JP" sz="1200" b="1" baseline="0" dirty="0">
                          <a:solidFill>
                            <a:schemeClr val="bg1"/>
                          </a:solidFill>
                          <a:latin typeface="Meiryo UI" panose="020B0604030504040204" pitchFamily="50" charset="-128"/>
                          <a:ea typeface="Meiryo UI" panose="020B0604030504040204" pitchFamily="50" charset="-128"/>
                        </a:rPr>
                        <a:t>9</a:t>
                      </a:r>
                      <a:r>
                        <a:rPr kumimoji="1" lang="ja-JP" altLang="en-US" sz="1200" b="1" baseline="0" dirty="0">
                          <a:solidFill>
                            <a:schemeClr val="bg1"/>
                          </a:solidFill>
                          <a:latin typeface="Meiryo UI" panose="020B0604030504040204" pitchFamily="50" charset="-128"/>
                          <a:ea typeface="Meiryo UI" panose="020B0604030504040204" pitchFamily="50" charset="-128"/>
                        </a:rPr>
                        <a:t>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lnSpc>
                          <a:spcPts val="1200"/>
                        </a:lnSpc>
                      </a:pPr>
                      <a:r>
                        <a:rPr kumimoji="1" lang="en-US" altLang="ja-JP" sz="1200" b="1" baseline="0" dirty="0">
                          <a:solidFill>
                            <a:schemeClr val="bg1"/>
                          </a:solidFill>
                          <a:latin typeface="Meiryo UI" panose="020B0604030504040204" pitchFamily="50" charset="-128"/>
                          <a:ea typeface="Meiryo UI" panose="020B0604030504040204" pitchFamily="50" charset="-128"/>
                        </a:rPr>
                        <a:t>10</a:t>
                      </a:r>
                      <a:r>
                        <a:rPr kumimoji="1" lang="ja-JP" altLang="en-US" sz="1200" b="1" baseline="0" dirty="0">
                          <a:solidFill>
                            <a:schemeClr val="bg1"/>
                          </a:solidFill>
                          <a:latin typeface="Meiryo UI" panose="020B0604030504040204" pitchFamily="50" charset="-128"/>
                          <a:ea typeface="Meiryo UI" panose="020B0604030504040204" pitchFamily="50" charset="-128"/>
                        </a:rPr>
                        <a:t>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en-US" altLang="ja-JP" sz="1200" b="1" baseline="0" dirty="0">
                          <a:solidFill>
                            <a:schemeClr val="bg1"/>
                          </a:solidFill>
                          <a:latin typeface="Meiryo UI" panose="020B0604030504040204" pitchFamily="50" charset="-128"/>
                          <a:ea typeface="Meiryo UI" panose="020B0604030504040204" pitchFamily="50" charset="-128"/>
                        </a:rPr>
                        <a:t>11</a:t>
                      </a:r>
                      <a:r>
                        <a:rPr kumimoji="1" lang="ja-JP" altLang="en-US" sz="1200" b="1" baseline="0" dirty="0">
                          <a:solidFill>
                            <a:schemeClr val="bg1"/>
                          </a:solidFill>
                          <a:latin typeface="Meiryo UI" panose="020B0604030504040204" pitchFamily="50" charset="-128"/>
                          <a:ea typeface="Meiryo UI" panose="020B0604030504040204" pitchFamily="50" charset="-128"/>
                        </a:rPr>
                        <a:t>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en-US" altLang="ja-JP" sz="1200" b="1" baseline="0" dirty="0">
                          <a:solidFill>
                            <a:schemeClr val="bg1"/>
                          </a:solidFill>
                          <a:latin typeface="Meiryo UI" panose="020B0604030504040204" pitchFamily="50" charset="-128"/>
                          <a:ea typeface="Meiryo UI" panose="020B0604030504040204" pitchFamily="50" charset="-128"/>
                        </a:rPr>
                        <a:t>12</a:t>
                      </a:r>
                      <a:r>
                        <a:rPr kumimoji="1" lang="ja-JP" altLang="en-US" sz="1200" b="1" baseline="0" dirty="0">
                          <a:solidFill>
                            <a:schemeClr val="bg1"/>
                          </a:solidFill>
                          <a:latin typeface="Meiryo UI" panose="020B0604030504040204" pitchFamily="50" charset="-128"/>
                          <a:ea typeface="Meiryo UI" panose="020B0604030504040204" pitchFamily="50" charset="-128"/>
                        </a:rPr>
                        <a:t>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en-US" altLang="ja-JP" sz="1200" b="1" baseline="0" dirty="0">
                          <a:solidFill>
                            <a:schemeClr val="bg1"/>
                          </a:solidFill>
                          <a:latin typeface="Meiryo UI" panose="020B0604030504040204" pitchFamily="50" charset="-128"/>
                          <a:ea typeface="Meiryo UI" panose="020B0604030504040204" pitchFamily="50" charset="-128"/>
                        </a:rPr>
                        <a:t>1</a:t>
                      </a:r>
                      <a:r>
                        <a:rPr kumimoji="1" lang="ja-JP" altLang="en-US" sz="1200" b="1" baseline="0" dirty="0">
                          <a:solidFill>
                            <a:schemeClr val="bg1"/>
                          </a:solidFill>
                          <a:latin typeface="Meiryo UI" panose="020B0604030504040204" pitchFamily="50" charset="-128"/>
                          <a:ea typeface="Meiryo UI" panose="020B0604030504040204" pitchFamily="50" charset="-128"/>
                        </a:rPr>
                        <a:t>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en-US" altLang="ja-JP" sz="1200" b="1" baseline="0" dirty="0">
                          <a:solidFill>
                            <a:schemeClr val="bg1"/>
                          </a:solidFill>
                          <a:latin typeface="Meiryo UI" panose="020B0604030504040204" pitchFamily="50" charset="-128"/>
                          <a:ea typeface="Meiryo UI" panose="020B0604030504040204" pitchFamily="50" charset="-128"/>
                        </a:rPr>
                        <a:t>2</a:t>
                      </a:r>
                      <a:r>
                        <a:rPr kumimoji="1" lang="ja-JP" altLang="en-US" sz="1200" b="1" baseline="0" dirty="0">
                          <a:solidFill>
                            <a:schemeClr val="bg1"/>
                          </a:solidFill>
                          <a:latin typeface="Meiryo UI" panose="020B0604030504040204" pitchFamily="50" charset="-128"/>
                          <a:ea typeface="Meiryo UI" panose="020B0604030504040204" pitchFamily="50" charset="-128"/>
                        </a:rPr>
                        <a:t>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en-US" altLang="ja-JP" sz="1200" b="1" baseline="0" dirty="0">
                          <a:solidFill>
                            <a:schemeClr val="bg1"/>
                          </a:solidFill>
                          <a:latin typeface="Meiryo UI" panose="020B0604030504040204" pitchFamily="50" charset="-128"/>
                          <a:ea typeface="Meiryo UI" panose="020B0604030504040204" pitchFamily="50" charset="-128"/>
                        </a:rPr>
                        <a:t>3</a:t>
                      </a:r>
                      <a:r>
                        <a:rPr kumimoji="1" lang="ja-JP" altLang="en-US" sz="1200" b="1" baseline="0" dirty="0">
                          <a:solidFill>
                            <a:schemeClr val="bg1"/>
                          </a:solidFill>
                          <a:latin typeface="Meiryo UI" panose="020B0604030504040204" pitchFamily="50" charset="-128"/>
                          <a:ea typeface="Meiryo UI" panose="020B0604030504040204" pitchFamily="50" charset="-128"/>
                        </a:rPr>
                        <a:t>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extLst>
                  <a:ext uri="{0D108BD9-81ED-4DB2-BD59-A6C34878D82A}">
                    <a16:rowId xmlns:a16="http://schemas.microsoft.com/office/drawing/2014/main" val="10000"/>
                  </a:ext>
                </a:extLst>
              </a:tr>
              <a:tr h="250127">
                <a:tc>
                  <a:txBody>
                    <a:bodyPr/>
                    <a:lstStyle/>
                    <a:p>
                      <a:pPr algn="ctr">
                        <a:lnSpc>
                          <a:spcPts val="1200"/>
                        </a:lnSpc>
                      </a:pPr>
                      <a:endParaRPr kumimoji="1" lang="ja-JP" altLang="en-US" sz="10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extLst>
                  <a:ext uri="{0D108BD9-81ED-4DB2-BD59-A6C34878D82A}">
                    <a16:rowId xmlns:a16="http://schemas.microsoft.com/office/drawing/2014/main" val="73712952"/>
                  </a:ext>
                </a:extLst>
              </a:tr>
              <a:tr h="656597">
                <a:tc>
                  <a:txBody>
                    <a:bodyPr/>
                    <a:lstStyle/>
                    <a:p>
                      <a:pPr algn="ctr"/>
                      <a:r>
                        <a:rPr kumimoji="1" lang="ja-JP" altLang="en-US" sz="1200" b="1" baseline="0" dirty="0" smtClean="0">
                          <a:solidFill>
                            <a:schemeClr val="bg1"/>
                          </a:solidFill>
                          <a:latin typeface="Meiryo UI" panose="020B0604030504040204" pitchFamily="50" charset="-128"/>
                          <a:ea typeface="Meiryo UI" panose="020B0604030504040204" pitchFamily="50" charset="-128"/>
                        </a:rPr>
                        <a:t>施策①</a:t>
                      </a: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5"/>
                  </a:ext>
                </a:extLst>
              </a:tr>
              <a:tr h="656597">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200" b="1" baseline="0" dirty="0" smtClean="0">
                          <a:solidFill>
                            <a:schemeClr val="bg1"/>
                          </a:solidFill>
                          <a:latin typeface="Meiryo UI" panose="020B0604030504040204" pitchFamily="50" charset="-128"/>
                          <a:ea typeface="Meiryo UI" panose="020B0604030504040204" pitchFamily="50" charset="-128"/>
                        </a:rPr>
                        <a:t>施策②</a:t>
                      </a: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576014887"/>
                  </a:ext>
                </a:extLst>
              </a:tr>
              <a:tr h="656597">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200" b="1" baseline="0" dirty="0" smtClean="0">
                          <a:solidFill>
                            <a:schemeClr val="bg1"/>
                          </a:solidFill>
                          <a:latin typeface="Meiryo UI" panose="020B0604030504040204" pitchFamily="50" charset="-128"/>
                          <a:ea typeface="Meiryo UI" panose="020B0604030504040204" pitchFamily="50" charset="-128"/>
                        </a:rPr>
                        <a:t>施策③</a:t>
                      </a: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306506642"/>
                  </a:ext>
                </a:extLst>
              </a:tr>
              <a:tr h="656597">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200" b="1" baseline="0" dirty="0" smtClean="0">
                          <a:solidFill>
                            <a:schemeClr val="bg1"/>
                          </a:solidFill>
                          <a:latin typeface="Meiryo UI" panose="020B0604030504040204" pitchFamily="50" charset="-128"/>
                          <a:ea typeface="Meiryo UI" panose="020B0604030504040204" pitchFamily="50" charset="-128"/>
                        </a:rPr>
                        <a:t>施策④</a:t>
                      </a: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747082847"/>
                  </a:ext>
                </a:extLst>
              </a:tr>
            </a:tbl>
          </a:graphicData>
        </a:graphic>
      </p:graphicFrame>
      <p:sp>
        <p:nvSpPr>
          <p:cNvPr id="12" name="テキスト ボックス 11">
            <a:extLst>
              <a:ext uri="{FF2B5EF4-FFF2-40B4-BE49-F238E27FC236}">
                <a16:creationId xmlns:a16="http://schemas.microsoft.com/office/drawing/2014/main" id="{392F2E49-7033-4178-B0AB-BDBD39F1163A}"/>
              </a:ext>
            </a:extLst>
          </p:cNvPr>
          <p:cNvSpPr txBox="1"/>
          <p:nvPr/>
        </p:nvSpPr>
        <p:spPr>
          <a:xfrm>
            <a:off x="138736" y="3630140"/>
            <a:ext cx="369332" cy="1891562"/>
          </a:xfrm>
          <a:prstGeom prst="rect">
            <a:avLst/>
          </a:prstGeom>
          <a:noFill/>
          <a:ln>
            <a:noFill/>
          </a:ln>
        </p:spPr>
        <p:txBody>
          <a:bodyPr vert="eaVert" wrap="square" rtlCol="0">
            <a:spAutoFit/>
          </a:bodyPr>
          <a:lstStyle/>
          <a:p>
            <a:r>
              <a:rPr kumimoji="1" lang="en-US" altLang="ja-JP" sz="1200" dirty="0">
                <a:latin typeface="Meiryo UI" panose="020B0604030504040204" pitchFamily="50" charset="-128"/>
                <a:ea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rPr>
              <a:t>年間スケジュール</a:t>
            </a:r>
            <a:r>
              <a:rPr kumimoji="1" lang="en-US" altLang="ja-JP" sz="1200" dirty="0">
                <a:latin typeface="Meiryo UI" panose="020B0604030504040204" pitchFamily="50" charset="-128"/>
                <a:ea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endParaRPr>
          </a:p>
        </p:txBody>
      </p:sp>
      <p:sp>
        <p:nvSpPr>
          <p:cNvPr id="9" name="テキスト ボックス 8">
            <a:extLst>
              <a:ext uri="{FF2B5EF4-FFF2-40B4-BE49-F238E27FC236}">
                <a16:creationId xmlns:a16="http://schemas.microsoft.com/office/drawing/2014/main" id="{564E6351-0963-463E-AE6E-F477AD7462DE}"/>
              </a:ext>
            </a:extLst>
          </p:cNvPr>
          <p:cNvSpPr txBox="1"/>
          <p:nvPr/>
        </p:nvSpPr>
        <p:spPr>
          <a:xfrm>
            <a:off x="2450265" y="4606326"/>
            <a:ext cx="4612309" cy="307777"/>
          </a:xfrm>
          <a:prstGeom prst="rect">
            <a:avLst/>
          </a:prstGeom>
          <a:solidFill>
            <a:schemeClr val="bg1"/>
          </a:solidFill>
          <a:ln>
            <a:solidFill>
              <a:srgbClr val="FF0000"/>
            </a:solidFill>
          </a:ln>
        </p:spPr>
        <p:txBody>
          <a:bodyPr wrap="square" rtlCol="0">
            <a:spAutoFit/>
          </a:bodyPr>
          <a:lstStyle/>
          <a:p>
            <a:pPr marL="495300" algn="just"/>
            <a:r>
              <a:rPr lang="ja-JP" altLang="ja-JP" sz="1400" kern="100" dirty="0">
                <a:solidFill>
                  <a:srgbClr val="FF0000"/>
                </a:solidFill>
                <a:effectLst/>
                <a:latin typeface="Meiryo UI" panose="020B0604030504040204" pitchFamily="50" charset="-128"/>
                <a:ea typeface="Meiryo UI" panose="020B0604030504040204" pitchFamily="50" charset="-128"/>
                <a:cs typeface="Times New Roman" panose="02020603050405020304" pitchFamily="18" charset="0"/>
              </a:rPr>
              <a:t>「</a:t>
            </a:r>
            <a:r>
              <a:rPr lang="ja-JP" altLang="en-US" sz="1400" kern="100" dirty="0">
                <a:solidFill>
                  <a:srgbClr val="FF0000"/>
                </a:solidFill>
                <a:latin typeface="Meiryo UI" panose="020B0604030504040204" pitchFamily="50" charset="-128"/>
                <a:ea typeface="Meiryo UI" panose="020B0604030504040204" pitchFamily="50" charset="-128"/>
                <a:cs typeface="Times New Roman" panose="02020603050405020304" pitchFamily="18" charset="0"/>
              </a:rPr>
              <a:t>事業期間中の</a:t>
            </a:r>
            <a:r>
              <a:rPr lang="en-US" altLang="ja-JP" sz="1400" kern="100" dirty="0">
                <a:solidFill>
                  <a:srgbClr val="FF0000"/>
                </a:solidFill>
                <a:effectLst/>
                <a:latin typeface="Meiryo UI" panose="020B0604030504040204" pitchFamily="50" charset="-128"/>
                <a:ea typeface="Meiryo UI" panose="020B0604030504040204" pitchFamily="50" charset="-128"/>
                <a:cs typeface="Times New Roman" panose="02020603050405020304" pitchFamily="18" charset="0"/>
              </a:rPr>
              <a:t>KPI</a:t>
            </a:r>
            <a:r>
              <a:rPr lang="ja-JP" altLang="ja-JP" sz="1400" kern="100" dirty="0">
                <a:solidFill>
                  <a:srgbClr val="FF0000"/>
                </a:solidFill>
                <a:effectLst/>
                <a:latin typeface="Meiryo UI" panose="020B0604030504040204" pitchFamily="50" charset="-128"/>
                <a:ea typeface="Meiryo UI" panose="020B0604030504040204" pitchFamily="50" charset="-128"/>
                <a:cs typeface="Times New Roman" panose="02020603050405020304" pitchFamily="18" charset="0"/>
              </a:rPr>
              <a:t>」を測る時期も記載してください。</a:t>
            </a:r>
          </a:p>
        </p:txBody>
      </p:sp>
    </p:spTree>
    <p:extLst>
      <p:ext uri="{BB962C8B-B14F-4D97-AF65-F5344CB8AC3E}">
        <p14:creationId xmlns:p14="http://schemas.microsoft.com/office/powerpoint/2010/main" val="174014019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 name="テキスト ボックス 135">
            <a:extLst>
              <a:ext uri="{FF2B5EF4-FFF2-40B4-BE49-F238E27FC236}">
                <a16:creationId xmlns:a16="http://schemas.microsoft.com/office/drawing/2014/main" id="{6D8712C4-C00D-4511-9DF3-8B514D49F832}"/>
              </a:ext>
            </a:extLst>
          </p:cNvPr>
          <p:cNvSpPr txBox="1"/>
          <p:nvPr/>
        </p:nvSpPr>
        <p:spPr>
          <a:xfrm>
            <a:off x="242046" y="2125553"/>
            <a:ext cx="9300796" cy="4315301"/>
          </a:xfrm>
          <a:prstGeom prst="rect">
            <a:avLst/>
          </a:prstGeom>
          <a:noFill/>
          <a:ln>
            <a:solidFill>
              <a:schemeClr val="bg1">
                <a:lumMod val="65000"/>
              </a:schemeClr>
            </a:solidFill>
          </a:ln>
        </p:spPr>
        <p:txBody>
          <a:bodyPr wrap="square" rtlCol="0" anchor="ctr">
            <a:noAutofit/>
          </a:bodyPr>
          <a:lstStyle/>
          <a:p>
            <a:pPr algn="just"/>
            <a:r>
              <a:rPr lang="ja-JP" altLang="en-US" sz="1400" dirty="0">
                <a:solidFill>
                  <a:srgbClr val="FF0000"/>
                </a:solidFill>
                <a:latin typeface="Meiryo UI" panose="020B0604030504040204" pitchFamily="50" charset="-128"/>
                <a:ea typeface="Meiryo UI" panose="020B0604030504040204" pitchFamily="50" charset="-128"/>
              </a:rPr>
              <a:t>　</a:t>
            </a:r>
          </a:p>
        </p:txBody>
      </p:sp>
      <p:sp>
        <p:nvSpPr>
          <p:cNvPr id="112" name="角丸四角形 118">
            <a:extLst>
              <a:ext uri="{FF2B5EF4-FFF2-40B4-BE49-F238E27FC236}">
                <a16:creationId xmlns:a16="http://schemas.microsoft.com/office/drawing/2014/main" id="{88DEA87A-6E73-4CBE-852A-4FBA5A28434C}"/>
              </a:ext>
            </a:extLst>
          </p:cNvPr>
          <p:cNvSpPr/>
          <p:nvPr/>
        </p:nvSpPr>
        <p:spPr>
          <a:xfrm>
            <a:off x="307731" y="2381312"/>
            <a:ext cx="9144000" cy="2286693"/>
          </a:xfrm>
          <a:prstGeom prst="roundRect">
            <a:avLst>
              <a:gd name="adj" fmla="val 0"/>
            </a:avLst>
          </a:prstGeom>
          <a:solidFill>
            <a:srgbClr val="FFCCCC"/>
          </a:solidFill>
          <a:ln w="25400" cap="flat" cmpd="sng" algn="ctr">
            <a:solidFill>
              <a:srgbClr val="FF0000"/>
            </a:solidFill>
            <a:prstDash val="solid"/>
          </a:ln>
          <a:effectLst/>
        </p:spPr>
        <p:txBody>
          <a:bodyPr anchor="ctr"/>
          <a:lstStyle/>
          <a:p>
            <a:pPr marL="0" marR="0" lvl="0" indent="0" algn="ctr" defTabSz="914400" eaLnBrk="0" fontAlgn="base" latinLnBrk="0" hangingPunct="0">
              <a:lnSpc>
                <a:spcPct val="100000"/>
              </a:lnSpc>
              <a:spcBef>
                <a:spcPts val="0"/>
              </a:spcBef>
              <a:spcAft>
                <a:spcPct val="0"/>
              </a:spcAft>
              <a:buClrTx/>
              <a:buSzTx/>
              <a:buFontTx/>
              <a:buNone/>
              <a:tabLst/>
              <a:defRPr/>
            </a:pPr>
            <a:endParaRPr kumimoji="1" lang="en-US" altLang="ja-JP" sz="900" i="0" u="none" strike="noStrike" kern="0" cap="none" spc="0" normalizeH="0" baseline="0" noProof="0" dirty="0">
              <a:ln>
                <a:noFill/>
              </a:ln>
              <a:solidFill>
                <a:srgbClr val="000000">
                  <a:lumMod val="85000"/>
                  <a:lumOff val="15000"/>
                </a:srgbClr>
              </a:solidFill>
              <a:effectLst/>
              <a:uLnTx/>
              <a:uFillTx/>
              <a:latin typeface="+mn-ea"/>
              <a:cs typeface="+mn-cs"/>
            </a:endParaRPr>
          </a:p>
        </p:txBody>
      </p:sp>
      <p:sp>
        <p:nvSpPr>
          <p:cNvPr id="6" name="テキスト プレースホルダー 1">
            <a:extLst>
              <a:ext uri="{FF2B5EF4-FFF2-40B4-BE49-F238E27FC236}">
                <a16:creationId xmlns:a16="http://schemas.microsoft.com/office/drawing/2014/main" id="{2D1EDA80-343F-4B20-8978-9E878A3CF4D0}"/>
              </a:ext>
            </a:extLst>
          </p:cNvPr>
          <p:cNvSpPr txBox="1">
            <a:spLocks/>
          </p:cNvSpPr>
          <p:nvPr/>
        </p:nvSpPr>
        <p:spPr>
          <a:xfrm>
            <a:off x="138736" y="0"/>
            <a:ext cx="9203295" cy="453895"/>
          </a:xfrm>
          <a:prstGeom prst="rect">
            <a:avLst/>
          </a:prstGeom>
        </p:spPr>
        <p:txBody>
          <a:bodyPr vert="horz" lIns="91440" tIns="45720" rIns="91440" bIns="45720" rtlCol="0" anchor="ct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buNone/>
            </a:pPr>
            <a:r>
              <a:rPr lang="ja-JP" altLang="en-US" sz="2000" dirty="0">
                <a:latin typeface="HGP創英角ｺﾞｼｯｸUB" panose="020B0900000000000000" pitchFamily="50" charset="-128"/>
                <a:ea typeface="HGP創英角ｺﾞｼｯｸUB" panose="020B0900000000000000" pitchFamily="50" charset="-128"/>
              </a:rPr>
              <a:t>■企業・団体名等：</a:t>
            </a:r>
            <a:r>
              <a:rPr lang="ja-JP" altLang="en-US" sz="2000" dirty="0">
                <a:solidFill>
                  <a:srgbClr val="FF0000"/>
                </a:solidFill>
                <a:latin typeface="HGP創英角ｺﾞｼｯｸUB" panose="020B0900000000000000" pitchFamily="50" charset="-128"/>
                <a:ea typeface="HGP創英角ｺﾞｼｯｸUB" panose="020B0900000000000000" pitchFamily="50" charset="-128"/>
              </a:rPr>
              <a:t>浜通り水産</a:t>
            </a:r>
          </a:p>
        </p:txBody>
      </p:sp>
      <p:sp>
        <p:nvSpPr>
          <p:cNvPr id="8" name="テキスト プレースホルダー 2">
            <a:extLst>
              <a:ext uri="{FF2B5EF4-FFF2-40B4-BE49-F238E27FC236}">
                <a16:creationId xmlns:a16="http://schemas.microsoft.com/office/drawing/2014/main" id="{47243370-4EBE-42E9-9D5F-8BA4FDC89D2E}"/>
              </a:ext>
            </a:extLst>
          </p:cNvPr>
          <p:cNvSpPr txBox="1">
            <a:spLocks/>
          </p:cNvSpPr>
          <p:nvPr/>
        </p:nvSpPr>
        <p:spPr>
          <a:xfrm>
            <a:off x="444309" y="489364"/>
            <a:ext cx="9303505" cy="358085"/>
          </a:xfrm>
          <a:prstGeom prst="rect">
            <a:avLst/>
          </a:prstGeom>
        </p:spPr>
        <p:txBody>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buNone/>
            </a:pPr>
            <a:r>
              <a:rPr lang="ja-JP" altLang="en-US" sz="1800" dirty="0">
                <a:latin typeface="HGP創英角ｺﾞｼｯｸUB" panose="020B0900000000000000" pitchFamily="50" charset="-128"/>
                <a:ea typeface="HGP創英角ｺﾞｼｯｸUB" panose="020B0900000000000000" pitchFamily="50" charset="-128"/>
              </a:rPr>
              <a:t>事業名称：</a:t>
            </a:r>
            <a:r>
              <a:rPr lang="ja-JP" altLang="en-US" sz="1800" dirty="0">
                <a:solidFill>
                  <a:srgbClr val="FF0000"/>
                </a:solidFill>
                <a:latin typeface="HGP創英角ｺﾞｼｯｸUB" panose="020B0900000000000000" pitchFamily="50" charset="-128"/>
                <a:ea typeface="HGP創英角ｺﾞｼｯｸUB" panose="020B0900000000000000" pitchFamily="50" charset="-128"/>
              </a:rPr>
              <a:t>いきいき！また食べたくなる常磐もの魅力発信事業</a:t>
            </a:r>
          </a:p>
        </p:txBody>
      </p:sp>
      <p:sp>
        <p:nvSpPr>
          <p:cNvPr id="10" name="テキスト プレースホルダー 2">
            <a:extLst>
              <a:ext uri="{FF2B5EF4-FFF2-40B4-BE49-F238E27FC236}">
                <a16:creationId xmlns:a16="http://schemas.microsoft.com/office/drawing/2014/main" id="{170ABE15-4FC7-41E9-BB62-6EF6BF12CB8C}"/>
              </a:ext>
            </a:extLst>
          </p:cNvPr>
          <p:cNvSpPr txBox="1">
            <a:spLocks/>
          </p:cNvSpPr>
          <p:nvPr/>
        </p:nvSpPr>
        <p:spPr>
          <a:xfrm>
            <a:off x="6098313" y="489364"/>
            <a:ext cx="3445452" cy="358085"/>
          </a:xfrm>
          <a:prstGeom prst="rect">
            <a:avLst/>
          </a:prstGeom>
        </p:spPr>
        <p:txBody>
          <a:bodyPr anchor="ctr"/>
          <a:lstStyle>
            <a:lvl1pPr marL="0" indent="0" algn="l" defTabSz="914400" rtl="0" eaLnBrk="1" latinLnBrk="0" hangingPunct="1">
              <a:lnSpc>
                <a:spcPct val="90000"/>
              </a:lnSpc>
              <a:spcBef>
                <a:spcPts val="1000"/>
              </a:spcBef>
              <a:buFont typeface="Arial" panose="020B0604020202020204" pitchFamily="34" charset="0"/>
              <a:buNone/>
              <a:defRPr kumimoji="1" sz="1600" kern="1200">
                <a:solidFill>
                  <a:schemeClr val="tx1"/>
                </a:solidFill>
                <a:latin typeface="+mn-lt"/>
                <a:ea typeface="+mn-ea"/>
                <a:cs typeface="+mn-cs"/>
              </a:defRPr>
            </a:lvl1pPr>
            <a:lvl2pPr marL="457200" indent="0" algn="l" defTabSz="914400" rtl="0" eaLnBrk="1" latinLnBrk="0" hangingPunct="1">
              <a:lnSpc>
                <a:spcPct val="90000"/>
              </a:lnSpc>
              <a:spcBef>
                <a:spcPts val="500"/>
              </a:spcBef>
              <a:buFont typeface="Arial" panose="020B0604020202020204" pitchFamily="34" charset="0"/>
              <a:buNone/>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algn="r"/>
            <a:r>
              <a:rPr lang="ja-JP" altLang="en-US" dirty="0">
                <a:latin typeface="HGP創英角ｺﾞｼｯｸUB" panose="020B0900000000000000" pitchFamily="50" charset="-128"/>
                <a:ea typeface="HGP創英角ｺﾞｼｯｸUB" panose="020B0900000000000000" pitchFamily="50" charset="-128"/>
              </a:rPr>
              <a:t>交付申請額：</a:t>
            </a:r>
            <a:r>
              <a:rPr lang="en-US" altLang="ja-JP" u="sng">
                <a:solidFill>
                  <a:srgbClr val="FF0000"/>
                </a:solidFill>
                <a:latin typeface="HGP創英角ｺﾞｼｯｸUB" panose="020B0900000000000000" pitchFamily="50" charset="-128"/>
                <a:ea typeface="HGP創英角ｺﾞｼｯｸUB" panose="020B0900000000000000" pitchFamily="50" charset="-128"/>
              </a:rPr>
              <a:t>3,000,000</a:t>
            </a:r>
            <a:r>
              <a:rPr lang="ja-JP" altLang="en-US" dirty="0">
                <a:latin typeface="HGP創英角ｺﾞｼｯｸUB" panose="020B0900000000000000" pitchFamily="50" charset="-128"/>
                <a:ea typeface="HGP創英角ｺﾞｼｯｸUB" panose="020B0900000000000000" pitchFamily="50" charset="-128"/>
              </a:rPr>
              <a:t>円</a:t>
            </a:r>
          </a:p>
        </p:txBody>
      </p:sp>
      <p:sp>
        <p:nvSpPr>
          <p:cNvPr id="11" name="テキスト ボックス 10">
            <a:extLst>
              <a:ext uri="{FF2B5EF4-FFF2-40B4-BE49-F238E27FC236}">
                <a16:creationId xmlns:a16="http://schemas.microsoft.com/office/drawing/2014/main" id="{734E377E-38DB-4CB5-AEF0-55FCE9A1D483}"/>
              </a:ext>
            </a:extLst>
          </p:cNvPr>
          <p:cNvSpPr txBox="1"/>
          <p:nvPr/>
        </p:nvSpPr>
        <p:spPr>
          <a:xfrm>
            <a:off x="242969" y="1139284"/>
            <a:ext cx="9300796" cy="689319"/>
          </a:xfrm>
          <a:prstGeom prst="rect">
            <a:avLst/>
          </a:prstGeom>
          <a:noFill/>
          <a:ln>
            <a:solidFill>
              <a:schemeClr val="bg1">
                <a:lumMod val="65000"/>
              </a:schemeClr>
            </a:solidFill>
          </a:ln>
        </p:spPr>
        <p:txBody>
          <a:bodyPr wrap="square" rtlCol="0" anchor="ctr">
            <a:noAutofit/>
          </a:bodyPr>
          <a:lstStyle/>
          <a:p>
            <a:pPr algn="just"/>
            <a:r>
              <a:rPr lang="ja-JP" altLang="en-US" sz="1200" dirty="0">
                <a:solidFill>
                  <a:srgbClr val="FF0000"/>
                </a:solidFill>
                <a:latin typeface="Meiryo UI" panose="020B0604030504040204" pitchFamily="50" charset="-128"/>
                <a:ea typeface="Meiryo UI" panose="020B0604030504040204" pitchFamily="50" charset="-128"/>
              </a:rPr>
              <a:t>ターゲットは、常磐ものの流通が少ない中通りや会津、県外の消費者や魚離れが指摘される若い世代。県内外の観光施設等で常磐ものの試食イベントを実施するほか、小中学校で出前授業を実施し、県内の水産物のおいしさや安全性を発信することが狙い。これまで常磐ものを口にする機会が少なかった層のファンが県内外で触れることによって、浜通りを訪れる人が増え、本格操業への機運の醸成や将来的な県内水産業の安定に繋げていく。</a:t>
            </a:r>
          </a:p>
        </p:txBody>
      </p:sp>
      <p:sp>
        <p:nvSpPr>
          <p:cNvPr id="13" name="テキスト ボックス 12">
            <a:extLst>
              <a:ext uri="{FF2B5EF4-FFF2-40B4-BE49-F238E27FC236}">
                <a16:creationId xmlns:a16="http://schemas.microsoft.com/office/drawing/2014/main" id="{C33D4170-1592-446B-9BEA-2E3F9CE4965B}"/>
              </a:ext>
            </a:extLst>
          </p:cNvPr>
          <p:cNvSpPr txBox="1"/>
          <p:nvPr/>
        </p:nvSpPr>
        <p:spPr>
          <a:xfrm>
            <a:off x="138736" y="1848554"/>
            <a:ext cx="5511556" cy="276999"/>
          </a:xfrm>
          <a:prstGeom prst="rect">
            <a:avLst/>
          </a:prstGeom>
          <a:noFill/>
          <a:ln>
            <a:noFill/>
          </a:ln>
        </p:spPr>
        <p:txBody>
          <a:bodyPr wrap="square" rtlCol="0">
            <a:spAutoFit/>
          </a:bodyPr>
          <a:lstStyle/>
          <a:p>
            <a:r>
              <a:rPr kumimoji="1" lang="en-US" altLang="ja-JP" sz="1200" dirty="0">
                <a:latin typeface="Meiryo UI" panose="020B0604030504040204" pitchFamily="50" charset="-128"/>
                <a:ea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rPr>
              <a:t>事業内容の概要</a:t>
            </a:r>
            <a:r>
              <a:rPr kumimoji="1" lang="en-US" altLang="ja-JP" sz="1200" dirty="0">
                <a:latin typeface="Meiryo UI" panose="020B0604030504040204" pitchFamily="50" charset="-128"/>
                <a:ea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endParaRPr>
          </a:p>
        </p:txBody>
      </p:sp>
      <p:sp>
        <p:nvSpPr>
          <p:cNvPr id="17" name="正方形/長方形 37">
            <a:extLst>
              <a:ext uri="{FF2B5EF4-FFF2-40B4-BE49-F238E27FC236}">
                <a16:creationId xmlns:a16="http://schemas.microsoft.com/office/drawing/2014/main" id="{48A4C896-1236-4AC9-BA79-2CA2D6102A79}"/>
              </a:ext>
            </a:extLst>
          </p:cNvPr>
          <p:cNvSpPr>
            <a:spLocks noChangeArrowheads="1"/>
          </p:cNvSpPr>
          <p:nvPr/>
        </p:nvSpPr>
        <p:spPr bwMode="auto">
          <a:xfrm>
            <a:off x="444308" y="2212076"/>
            <a:ext cx="1070857" cy="276999"/>
          </a:xfrm>
          <a:prstGeom prst="rect">
            <a:avLst/>
          </a:prstGeom>
          <a:solidFill>
            <a:schemeClr val="bg1"/>
          </a:solidFill>
          <a:ln w="28575">
            <a:solidFill>
              <a:srgbClr val="FF0000"/>
            </a:solidFill>
          </a:ln>
        </p:spPr>
        <p:txBody>
          <a:bodyPr wrap="square">
            <a:spAutoFit/>
          </a:bodyP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algn="ctr" defTabSz="914400" fontAlgn="base">
              <a:spcBef>
                <a:spcPts val="600"/>
              </a:spcBef>
              <a:spcAft>
                <a:spcPct val="0"/>
              </a:spcAft>
            </a:pPr>
            <a:r>
              <a:rPr lang="ja-JP" altLang="en-US" sz="1200" dirty="0">
                <a:solidFill>
                  <a:srgbClr val="FF0000"/>
                </a:solidFill>
                <a:latin typeface="Meiryo UI" panose="020B0604030504040204" pitchFamily="50" charset="-128"/>
                <a:ea typeface="Meiryo UI" panose="020B0604030504040204" pitchFamily="50" charset="-128"/>
              </a:rPr>
              <a:t>事業内容</a:t>
            </a:r>
            <a:endParaRPr lang="en-US" altLang="ja-JP" sz="1200" dirty="0">
              <a:solidFill>
                <a:srgbClr val="FF0000"/>
              </a:solidFill>
              <a:latin typeface="Meiryo UI" panose="020B0604030504040204" pitchFamily="50" charset="-128"/>
              <a:ea typeface="Meiryo UI" panose="020B0604030504040204" pitchFamily="50" charset="-128"/>
            </a:endParaRPr>
          </a:p>
        </p:txBody>
      </p:sp>
      <p:grpSp>
        <p:nvGrpSpPr>
          <p:cNvPr id="114" name="グループ化 113">
            <a:extLst>
              <a:ext uri="{FF2B5EF4-FFF2-40B4-BE49-F238E27FC236}">
                <a16:creationId xmlns:a16="http://schemas.microsoft.com/office/drawing/2014/main" id="{3EECBF1C-BC7E-4460-8332-232AEBED84D4}"/>
              </a:ext>
            </a:extLst>
          </p:cNvPr>
          <p:cNvGrpSpPr/>
          <p:nvPr/>
        </p:nvGrpSpPr>
        <p:grpSpPr>
          <a:xfrm>
            <a:off x="563828" y="2572244"/>
            <a:ext cx="8597756" cy="1323468"/>
            <a:chOff x="908621" y="2736013"/>
            <a:chExt cx="8466589" cy="1516828"/>
          </a:xfrm>
        </p:grpSpPr>
        <p:sp>
          <p:nvSpPr>
            <p:cNvPr id="93" name="正方形/長方形 99">
              <a:extLst>
                <a:ext uri="{FF2B5EF4-FFF2-40B4-BE49-F238E27FC236}">
                  <a16:creationId xmlns:a16="http://schemas.microsoft.com/office/drawing/2014/main" id="{FEA88C28-C6C3-4466-A0F2-9CB6BB6D00E3}"/>
                </a:ext>
              </a:extLst>
            </p:cNvPr>
            <p:cNvSpPr>
              <a:spLocks noChangeArrowheads="1"/>
            </p:cNvSpPr>
            <p:nvPr/>
          </p:nvSpPr>
          <p:spPr bwMode="auto">
            <a:xfrm>
              <a:off x="908621" y="2736013"/>
              <a:ext cx="693971" cy="744101"/>
            </a:xfrm>
            <a:prstGeom prst="rect">
              <a:avLst/>
            </a:prstGeom>
            <a:solidFill>
              <a:srgbClr val="FF0000"/>
            </a:solidFill>
            <a:ln w="22225" algn="ctr">
              <a:solidFill>
                <a:srgbClr val="FF0000"/>
              </a:solidFill>
              <a:round/>
              <a:headEnd/>
              <a:tailEnd/>
            </a:ln>
          </p:spPr>
          <p:txBody>
            <a:bodyPr wrap="none" lIns="18000" tIns="18000" rIns="18000" bIns="18000" anchor="ct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marL="0" marR="0" lvl="0" indent="0" algn="ctr"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lang="ja-JP" altLang="en-US" sz="1200" b="1" kern="0" dirty="0">
                  <a:solidFill>
                    <a:schemeClr val="bg1"/>
                  </a:solidFill>
                  <a:latin typeface="Meiryo UI"/>
                  <a:ea typeface="Meiryo UI"/>
                </a:rPr>
                <a:t>施策①</a:t>
              </a:r>
              <a:endParaRPr kumimoji="1" lang="ja-JP" altLang="en-US" sz="1200" b="1" i="0" u="none" strike="noStrike" kern="0" cap="none" spc="0" normalizeH="0" baseline="0" noProof="0" dirty="0">
                <a:ln>
                  <a:noFill/>
                </a:ln>
                <a:solidFill>
                  <a:schemeClr val="bg1"/>
                </a:solidFill>
                <a:effectLst/>
                <a:uLnTx/>
                <a:uFillTx/>
                <a:latin typeface="Meiryo UI"/>
                <a:ea typeface="Meiryo UI"/>
              </a:endParaRPr>
            </a:p>
          </p:txBody>
        </p:sp>
        <p:sp>
          <p:nvSpPr>
            <p:cNvPr id="94" name="正方形/長方形 99">
              <a:extLst>
                <a:ext uri="{FF2B5EF4-FFF2-40B4-BE49-F238E27FC236}">
                  <a16:creationId xmlns:a16="http://schemas.microsoft.com/office/drawing/2014/main" id="{5C5DBFB1-85FF-4FD0-828D-91CAA9FF8F39}"/>
                </a:ext>
              </a:extLst>
            </p:cNvPr>
            <p:cNvSpPr>
              <a:spLocks noChangeArrowheads="1"/>
            </p:cNvSpPr>
            <p:nvPr/>
          </p:nvSpPr>
          <p:spPr bwMode="auto">
            <a:xfrm>
              <a:off x="908621" y="3593525"/>
              <a:ext cx="693972" cy="659315"/>
            </a:xfrm>
            <a:prstGeom prst="rect">
              <a:avLst/>
            </a:prstGeom>
            <a:solidFill>
              <a:srgbClr val="FF0000"/>
            </a:solidFill>
            <a:ln w="22225" algn="ctr">
              <a:solidFill>
                <a:srgbClr val="FF0000"/>
              </a:solidFill>
              <a:round/>
              <a:headEnd/>
              <a:tailEnd/>
            </a:ln>
          </p:spPr>
          <p:txBody>
            <a:bodyPr wrap="none" lIns="18000" tIns="18000" rIns="18000" bIns="18000" anchor="ct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marL="0" marR="0" lvl="0" indent="0" algn="ctr"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lang="ja-JP" altLang="en-US" sz="1200" b="1" kern="0" dirty="0">
                  <a:solidFill>
                    <a:schemeClr val="bg1"/>
                  </a:solidFill>
                  <a:latin typeface="Meiryo UI"/>
                  <a:ea typeface="Meiryo UI"/>
                </a:rPr>
                <a:t>施策②</a:t>
              </a:r>
              <a:endParaRPr kumimoji="1" lang="ja-JP" altLang="en-US" sz="1200" b="1" i="0" u="none" strike="noStrike" kern="0" cap="none" spc="0" normalizeH="0" baseline="0" noProof="0" dirty="0">
                <a:ln>
                  <a:noFill/>
                </a:ln>
                <a:solidFill>
                  <a:schemeClr val="bg1"/>
                </a:solidFill>
                <a:effectLst/>
                <a:uLnTx/>
                <a:uFillTx/>
                <a:latin typeface="Meiryo UI"/>
                <a:ea typeface="Meiryo UI"/>
              </a:endParaRPr>
            </a:p>
          </p:txBody>
        </p:sp>
        <p:sp>
          <p:nvSpPr>
            <p:cNvPr id="98" name="正方形/長方形 99">
              <a:extLst>
                <a:ext uri="{FF2B5EF4-FFF2-40B4-BE49-F238E27FC236}">
                  <a16:creationId xmlns:a16="http://schemas.microsoft.com/office/drawing/2014/main" id="{427EDE53-37FE-45CE-9D84-049D2403C281}"/>
                </a:ext>
              </a:extLst>
            </p:cNvPr>
            <p:cNvSpPr>
              <a:spLocks noChangeArrowheads="1"/>
            </p:cNvSpPr>
            <p:nvPr/>
          </p:nvSpPr>
          <p:spPr bwMode="auto">
            <a:xfrm>
              <a:off x="1756677" y="2736013"/>
              <a:ext cx="7618533" cy="744101"/>
            </a:xfrm>
            <a:prstGeom prst="rect">
              <a:avLst/>
            </a:prstGeom>
            <a:solidFill>
              <a:srgbClr val="FFFFFF"/>
            </a:solidFill>
            <a:ln w="22225" algn="ctr">
              <a:solidFill>
                <a:srgbClr val="FF0000"/>
              </a:solidFill>
              <a:round/>
              <a:headEnd/>
              <a:tailEnd/>
            </a:ln>
          </p:spPr>
          <p:txBody>
            <a:bodyPr wrap="none" lIns="18000" tIns="18000" rIns="18000" bIns="18000" anchor="ct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marL="0" marR="0" lvl="0" indent="0"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kumimoji="1" lang="ja-JP" altLang="en-US" sz="1200" b="1" i="0" u="none" strike="noStrike" kern="0" cap="none" spc="0" normalizeH="0" baseline="0" noProof="0" dirty="0">
                  <a:ln>
                    <a:noFill/>
                  </a:ln>
                  <a:solidFill>
                    <a:srgbClr val="FF0000"/>
                  </a:solidFill>
                  <a:effectLst/>
                  <a:uLnTx/>
                  <a:uFillTx/>
                  <a:latin typeface="Meiryo UI"/>
                  <a:ea typeface="Meiryo UI"/>
                </a:rPr>
                <a:t>旅行先で旬を体験！常磐もの</a:t>
              </a:r>
              <a:r>
                <a:rPr kumimoji="1" lang="en-US" altLang="ja-JP" sz="1200" b="1" i="0" u="none" strike="noStrike" kern="0" cap="none" spc="0" normalizeH="0" baseline="0" noProof="0" dirty="0">
                  <a:ln>
                    <a:noFill/>
                  </a:ln>
                  <a:solidFill>
                    <a:srgbClr val="FF0000"/>
                  </a:solidFill>
                  <a:effectLst/>
                  <a:uLnTx/>
                  <a:uFillTx/>
                  <a:latin typeface="Meiryo UI"/>
                  <a:ea typeface="Meiryo UI"/>
                </a:rPr>
                <a:t>PR</a:t>
              </a:r>
              <a:r>
                <a:rPr kumimoji="1" lang="ja-JP" altLang="en-US" sz="1200" b="1" i="0" u="none" strike="noStrike" kern="0" cap="none" spc="0" normalizeH="0" baseline="0" noProof="0" dirty="0">
                  <a:ln>
                    <a:noFill/>
                  </a:ln>
                  <a:solidFill>
                    <a:srgbClr val="FF0000"/>
                  </a:solidFill>
                  <a:effectLst/>
                  <a:uLnTx/>
                  <a:uFillTx/>
                  <a:latin typeface="Meiryo UI"/>
                  <a:ea typeface="Meiryo UI"/>
                </a:rPr>
                <a:t>イベント</a:t>
              </a:r>
              <a:endParaRPr kumimoji="1" lang="en-US" altLang="ja-JP" sz="1200" b="1" i="0" u="none" strike="noStrike" kern="0" cap="none" spc="0" normalizeH="0" baseline="0" noProof="0" dirty="0">
                <a:ln>
                  <a:noFill/>
                </a:ln>
                <a:solidFill>
                  <a:srgbClr val="FF0000"/>
                </a:solidFill>
                <a:effectLst/>
                <a:uLnTx/>
                <a:uFillTx/>
                <a:latin typeface="Meiryo UI"/>
                <a:ea typeface="Meiryo UI"/>
              </a:endParaRPr>
            </a:p>
            <a:p>
              <a:pPr marL="0" marR="0" lvl="0" indent="0"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kumimoji="1" lang="ja-JP" altLang="en-US" sz="1200" i="0" u="none" strike="noStrike" kern="0" cap="none" spc="0" normalizeH="0" baseline="0" noProof="0" dirty="0">
                  <a:ln>
                    <a:noFill/>
                  </a:ln>
                  <a:solidFill>
                    <a:srgbClr val="FF0000"/>
                  </a:solidFill>
                  <a:effectLst/>
                  <a:uLnTx/>
                  <a:uFillTx/>
                  <a:latin typeface="Meiryo UI"/>
                  <a:ea typeface="Meiryo UI"/>
                </a:rPr>
                <a:t>　風評払拭や漁業の活性化に向けて、県内外の旅行者当が立ち寄る道の駅等で常磐ものの試食イベントを実施する。</a:t>
              </a:r>
              <a:endParaRPr kumimoji="1" lang="en-US" altLang="ja-JP" sz="1200" i="0" u="none" strike="noStrike" kern="0" cap="none" spc="0" normalizeH="0" baseline="0" noProof="0" dirty="0">
                <a:ln>
                  <a:noFill/>
                </a:ln>
                <a:solidFill>
                  <a:srgbClr val="FF0000"/>
                </a:solidFill>
                <a:effectLst/>
                <a:uLnTx/>
                <a:uFillTx/>
                <a:latin typeface="Meiryo UI"/>
                <a:ea typeface="Meiryo UI"/>
              </a:endParaRPr>
            </a:p>
            <a:p>
              <a:pPr marL="0" marR="0" lvl="0" indent="0"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lang="ja-JP" altLang="en-US" sz="1200" kern="0" dirty="0">
                  <a:solidFill>
                    <a:srgbClr val="FF0000"/>
                  </a:solidFill>
                  <a:latin typeface="Meiryo UI"/>
                  <a:ea typeface="Meiryo UI"/>
                </a:rPr>
                <a:t>漁師が消費者へ</a:t>
              </a:r>
              <a:r>
                <a:rPr kumimoji="1" lang="ja-JP" altLang="en-US" sz="1200" i="0" u="none" strike="noStrike" kern="0" cap="none" spc="0" normalizeH="0" baseline="0" noProof="0" dirty="0">
                  <a:ln>
                    <a:noFill/>
                  </a:ln>
                  <a:solidFill>
                    <a:srgbClr val="FF0000"/>
                  </a:solidFill>
                  <a:effectLst/>
                  <a:uLnTx/>
                  <a:uFillTx/>
                  <a:latin typeface="Meiryo UI"/>
                  <a:ea typeface="Meiryo UI"/>
                </a:rPr>
                <a:t>メヒカリのから揚げ等の料理提供を行い、生産者と消費者が直接つながることで関係人口化を図る。</a:t>
              </a:r>
              <a:endParaRPr kumimoji="1" lang="en-US" altLang="ja-JP" sz="1200" i="0" u="none" strike="noStrike" kern="0" cap="none" spc="0" normalizeH="0" baseline="0" noProof="0" dirty="0">
                <a:ln>
                  <a:noFill/>
                </a:ln>
                <a:solidFill>
                  <a:srgbClr val="FF0000"/>
                </a:solidFill>
                <a:effectLst/>
                <a:uLnTx/>
                <a:uFillTx/>
                <a:latin typeface="Meiryo UI"/>
                <a:ea typeface="Meiryo UI"/>
              </a:endParaRPr>
            </a:p>
          </p:txBody>
        </p:sp>
        <p:sp>
          <p:nvSpPr>
            <p:cNvPr id="99" name="正方形/長方形 99">
              <a:extLst>
                <a:ext uri="{FF2B5EF4-FFF2-40B4-BE49-F238E27FC236}">
                  <a16:creationId xmlns:a16="http://schemas.microsoft.com/office/drawing/2014/main" id="{60CEE444-99ED-4156-A473-EFC8E9381CD9}"/>
                </a:ext>
              </a:extLst>
            </p:cNvPr>
            <p:cNvSpPr>
              <a:spLocks noChangeArrowheads="1"/>
            </p:cNvSpPr>
            <p:nvPr/>
          </p:nvSpPr>
          <p:spPr bwMode="auto">
            <a:xfrm>
              <a:off x="1756678" y="3563301"/>
              <a:ext cx="7618532" cy="689540"/>
            </a:xfrm>
            <a:prstGeom prst="rect">
              <a:avLst/>
            </a:prstGeom>
            <a:solidFill>
              <a:srgbClr val="FFFFFF"/>
            </a:solidFill>
            <a:ln w="22225" algn="ctr">
              <a:solidFill>
                <a:srgbClr val="FF0000"/>
              </a:solidFill>
              <a:round/>
              <a:headEnd/>
              <a:tailEnd/>
            </a:ln>
          </p:spPr>
          <p:txBody>
            <a:bodyPr wrap="none" lIns="18000" tIns="18000" rIns="18000" bIns="18000" anchor="ct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marL="0" marR="0" lvl="0" indent="0"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kumimoji="1" lang="ja-JP" altLang="en-US" sz="1200" b="1" i="0" u="none" strike="noStrike" kern="0" cap="none" spc="0" normalizeH="0" baseline="0" noProof="0" dirty="0">
                  <a:ln>
                    <a:noFill/>
                  </a:ln>
                  <a:solidFill>
                    <a:srgbClr val="FF0000"/>
                  </a:solidFill>
                  <a:effectLst/>
                  <a:uLnTx/>
                  <a:uFillTx/>
                  <a:latin typeface="Meiryo UI"/>
                  <a:ea typeface="Meiryo UI"/>
                </a:rPr>
                <a:t>漁港の出張朝市</a:t>
              </a:r>
              <a:endParaRPr kumimoji="1" lang="en-US" altLang="ja-JP" sz="1200" b="1" i="0" u="none" strike="noStrike" kern="0" cap="none" spc="0" normalizeH="0" baseline="0" noProof="0" dirty="0">
                <a:ln>
                  <a:noFill/>
                </a:ln>
                <a:solidFill>
                  <a:srgbClr val="FF0000"/>
                </a:solidFill>
                <a:effectLst/>
                <a:uLnTx/>
                <a:uFillTx/>
                <a:latin typeface="Meiryo UI"/>
                <a:ea typeface="Meiryo UI"/>
              </a:endParaRPr>
            </a:p>
            <a:p>
              <a:pPr marL="0" marR="0" lvl="0" indent="0"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kumimoji="1" lang="ja-JP" altLang="en-US" sz="1200" i="0" u="none" strike="noStrike" kern="0" cap="none" spc="0" normalizeH="0" baseline="0" noProof="0" dirty="0">
                  <a:ln>
                    <a:noFill/>
                  </a:ln>
                  <a:solidFill>
                    <a:srgbClr val="FF0000"/>
                  </a:solidFill>
                  <a:effectLst/>
                  <a:uLnTx/>
                  <a:uFillTx/>
                  <a:latin typeface="Meiryo UI"/>
                  <a:ea typeface="Meiryo UI"/>
                </a:rPr>
                <a:t>　</a:t>
              </a:r>
              <a:r>
                <a:rPr lang="ja-JP" altLang="en-US" sz="1200" kern="0" dirty="0">
                  <a:solidFill>
                    <a:srgbClr val="FF0000"/>
                  </a:solidFill>
                  <a:latin typeface="Meiryo UI"/>
                  <a:ea typeface="Meiryo UI"/>
                </a:rPr>
                <a:t>都内での朝市イベント開催し、「常磐もの」のファンを首都圏でも増やす。将来的に県内の水産物が安定して消費者に求められ</a:t>
              </a:r>
              <a:endParaRPr lang="en-US" altLang="ja-JP" sz="1200" kern="0" dirty="0">
                <a:solidFill>
                  <a:srgbClr val="FF0000"/>
                </a:solidFill>
                <a:latin typeface="Meiryo UI"/>
                <a:ea typeface="Meiryo UI"/>
              </a:endParaRPr>
            </a:p>
            <a:p>
              <a:pPr marL="0" marR="0" lvl="0" indent="0"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lang="ja-JP" altLang="en-US" sz="1200" kern="0" dirty="0">
                  <a:solidFill>
                    <a:srgbClr val="FF0000"/>
                  </a:solidFill>
                  <a:latin typeface="Meiryo UI"/>
                  <a:ea typeface="Meiryo UI"/>
                </a:rPr>
                <a:t>るよう、常磐ものの魅力を広く認知させることで福島のイメージの向上による県内への再来訪機会の創出を図る。</a:t>
              </a:r>
              <a:endParaRPr kumimoji="1" lang="ja-JP" altLang="en-US" sz="1200" i="0" u="none" strike="noStrike" kern="0" cap="none" spc="0" normalizeH="0" baseline="0" noProof="0" dirty="0">
                <a:ln>
                  <a:noFill/>
                </a:ln>
                <a:solidFill>
                  <a:srgbClr val="FF0000"/>
                </a:solidFill>
                <a:effectLst/>
                <a:uLnTx/>
                <a:uFillTx/>
                <a:latin typeface="Meiryo UI"/>
                <a:ea typeface="Meiryo UI"/>
              </a:endParaRPr>
            </a:p>
          </p:txBody>
        </p:sp>
      </p:grpSp>
      <p:sp>
        <p:nvSpPr>
          <p:cNvPr id="134" name="角丸四角形 118">
            <a:extLst>
              <a:ext uri="{FF2B5EF4-FFF2-40B4-BE49-F238E27FC236}">
                <a16:creationId xmlns:a16="http://schemas.microsoft.com/office/drawing/2014/main" id="{2EA55A6A-9FD0-49B1-B812-DA1BEA378F70}"/>
              </a:ext>
            </a:extLst>
          </p:cNvPr>
          <p:cNvSpPr/>
          <p:nvPr/>
        </p:nvSpPr>
        <p:spPr>
          <a:xfrm>
            <a:off x="307731" y="4837241"/>
            <a:ext cx="9144000" cy="1537182"/>
          </a:xfrm>
          <a:prstGeom prst="roundRect">
            <a:avLst>
              <a:gd name="adj" fmla="val 0"/>
            </a:avLst>
          </a:prstGeom>
          <a:solidFill>
            <a:srgbClr val="FFCCCC"/>
          </a:solidFill>
          <a:ln w="25400" cap="flat" cmpd="sng" algn="ctr">
            <a:solidFill>
              <a:srgbClr val="FF0000"/>
            </a:solidFill>
            <a:prstDash val="solid"/>
          </a:ln>
          <a:effectLst/>
        </p:spPr>
        <p:txBody>
          <a:bodyPr anchor="ctr"/>
          <a:lstStyle/>
          <a:p>
            <a:pPr marL="0" marR="0" lvl="0" indent="0" algn="ctr" defTabSz="914400" eaLnBrk="0" fontAlgn="base" latinLnBrk="0" hangingPunct="0">
              <a:lnSpc>
                <a:spcPct val="100000"/>
              </a:lnSpc>
              <a:spcBef>
                <a:spcPts val="0"/>
              </a:spcBef>
              <a:spcAft>
                <a:spcPct val="0"/>
              </a:spcAft>
              <a:buClrTx/>
              <a:buSzTx/>
              <a:buFontTx/>
              <a:buNone/>
              <a:tabLst/>
              <a:defRPr/>
            </a:pPr>
            <a:endParaRPr kumimoji="1" lang="en-US" altLang="ja-JP" sz="900" i="0" u="none" strike="noStrike" kern="0" cap="none" spc="0" normalizeH="0" baseline="0" noProof="0" dirty="0">
              <a:ln>
                <a:noFill/>
              </a:ln>
              <a:solidFill>
                <a:srgbClr val="000000">
                  <a:lumMod val="85000"/>
                  <a:lumOff val="15000"/>
                </a:srgbClr>
              </a:solidFill>
              <a:effectLst/>
              <a:uLnTx/>
              <a:uFillTx/>
              <a:latin typeface="+mn-ea"/>
              <a:cs typeface="+mn-cs"/>
            </a:endParaRPr>
          </a:p>
        </p:txBody>
      </p:sp>
      <p:sp>
        <p:nvSpPr>
          <p:cNvPr id="135" name="正方形/長方形 37">
            <a:extLst>
              <a:ext uri="{FF2B5EF4-FFF2-40B4-BE49-F238E27FC236}">
                <a16:creationId xmlns:a16="http://schemas.microsoft.com/office/drawing/2014/main" id="{ECE9EC01-C7BE-4B76-85DD-30656E5718DE}"/>
              </a:ext>
            </a:extLst>
          </p:cNvPr>
          <p:cNvSpPr>
            <a:spLocks noChangeArrowheads="1"/>
          </p:cNvSpPr>
          <p:nvPr/>
        </p:nvSpPr>
        <p:spPr bwMode="auto">
          <a:xfrm>
            <a:off x="444308" y="4733402"/>
            <a:ext cx="1070857" cy="276999"/>
          </a:xfrm>
          <a:prstGeom prst="rect">
            <a:avLst/>
          </a:prstGeom>
          <a:solidFill>
            <a:schemeClr val="bg1"/>
          </a:solidFill>
          <a:ln w="28575">
            <a:solidFill>
              <a:srgbClr val="FF0000"/>
            </a:solidFill>
          </a:ln>
        </p:spPr>
        <p:txBody>
          <a:bodyPr wrap="square">
            <a:spAutoFit/>
          </a:bodyP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algn="ctr" defTabSz="914400" fontAlgn="base">
              <a:spcBef>
                <a:spcPts val="600"/>
              </a:spcBef>
              <a:spcAft>
                <a:spcPct val="0"/>
              </a:spcAft>
            </a:pPr>
            <a:r>
              <a:rPr lang="en-US" altLang="ja-JP" sz="1200" dirty="0">
                <a:solidFill>
                  <a:srgbClr val="FF0000"/>
                </a:solidFill>
                <a:latin typeface="Meiryo UI" panose="020B0604030504040204" pitchFamily="50" charset="-128"/>
                <a:ea typeface="Meiryo UI" panose="020B0604030504040204" pitchFamily="50" charset="-128"/>
              </a:rPr>
              <a:t>KPI</a:t>
            </a:r>
          </a:p>
        </p:txBody>
      </p:sp>
      <p:sp>
        <p:nvSpPr>
          <p:cNvPr id="138" name="テキスト プレースホルダー 1">
            <a:extLst>
              <a:ext uri="{FF2B5EF4-FFF2-40B4-BE49-F238E27FC236}">
                <a16:creationId xmlns:a16="http://schemas.microsoft.com/office/drawing/2014/main" id="{B2307528-5ADC-4836-84A4-3E9513DF6F98}"/>
              </a:ext>
            </a:extLst>
          </p:cNvPr>
          <p:cNvSpPr txBox="1">
            <a:spLocks/>
          </p:cNvSpPr>
          <p:nvPr/>
        </p:nvSpPr>
        <p:spPr>
          <a:xfrm>
            <a:off x="8801943" y="65564"/>
            <a:ext cx="899266" cy="307235"/>
          </a:xfrm>
          <a:prstGeom prst="rect">
            <a:avLst/>
          </a:prstGeom>
          <a:solidFill>
            <a:schemeClr val="bg1"/>
          </a:solidFill>
          <a:ln w="19050">
            <a:solidFill>
              <a:srgbClr val="FF0000"/>
            </a:solidFill>
          </a:ln>
        </p:spPr>
        <p:txBody>
          <a:bodyPr anchor="ctr"/>
          <a:lstStyle>
            <a:lvl1pPr marL="0" indent="0" algn="l" defTabSz="914400" rtl="0" eaLnBrk="1" latinLnBrk="0" hangingPunct="1">
              <a:lnSpc>
                <a:spcPct val="90000"/>
              </a:lnSpc>
              <a:spcBef>
                <a:spcPts val="1000"/>
              </a:spcBef>
              <a:buFont typeface="Arial" panose="020B0604020202020204" pitchFamily="34" charset="0"/>
              <a:buNone/>
              <a:defRPr kumimoji="1" sz="1800" kern="1200">
                <a:solidFill>
                  <a:schemeClr val="tx1"/>
                </a:solidFill>
                <a:latin typeface="+mn-lt"/>
                <a:ea typeface="+mn-ea"/>
                <a:cs typeface="+mn-cs"/>
              </a:defRPr>
            </a:lvl1pPr>
            <a:lvl2pPr marL="457200" indent="0" algn="l" defTabSz="914400" rtl="0" eaLnBrk="1" latinLnBrk="0" hangingPunct="1">
              <a:lnSpc>
                <a:spcPct val="90000"/>
              </a:lnSpc>
              <a:spcBef>
                <a:spcPts val="500"/>
              </a:spcBef>
              <a:buFont typeface="Arial" panose="020B0604020202020204" pitchFamily="34" charset="0"/>
              <a:buNone/>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algn="ctr"/>
            <a:r>
              <a:rPr lang="ja-JP" altLang="en-US" sz="1400" b="1" dirty="0">
                <a:solidFill>
                  <a:srgbClr val="FF0000"/>
                </a:solidFill>
                <a:latin typeface="HGP創英角ｺﾞｼｯｸUB" panose="020B0900000000000000" pitchFamily="50" charset="-128"/>
                <a:ea typeface="HGP創英角ｺﾞｼｯｸUB" panose="020B0900000000000000" pitchFamily="50" charset="-128"/>
              </a:rPr>
              <a:t>記入例</a:t>
            </a:r>
          </a:p>
        </p:txBody>
      </p:sp>
      <p:sp>
        <p:nvSpPr>
          <p:cNvPr id="40" name="テキスト ボックス 39">
            <a:extLst>
              <a:ext uri="{FF2B5EF4-FFF2-40B4-BE49-F238E27FC236}">
                <a16:creationId xmlns:a16="http://schemas.microsoft.com/office/drawing/2014/main" id="{7AAA9F70-C64E-451A-893B-A0625F3A0F0F}"/>
              </a:ext>
            </a:extLst>
          </p:cNvPr>
          <p:cNvSpPr txBox="1"/>
          <p:nvPr/>
        </p:nvSpPr>
        <p:spPr>
          <a:xfrm>
            <a:off x="242045" y="6447362"/>
            <a:ext cx="9300795" cy="400110"/>
          </a:xfrm>
          <a:prstGeom prst="rect">
            <a:avLst/>
          </a:prstGeom>
          <a:noFill/>
          <a:ln>
            <a:noFill/>
          </a:ln>
        </p:spPr>
        <p:txBody>
          <a:bodyPr wrap="square" rtlCol="0">
            <a:spAutoFit/>
          </a:bodyPr>
          <a:lstStyle/>
          <a:p>
            <a:r>
              <a:rPr kumimoji="1" lang="en-US" altLang="ja-JP" sz="1000" dirty="0">
                <a:solidFill>
                  <a:srgbClr val="FF0000"/>
                </a:solidFill>
                <a:latin typeface="Meiryo UI" panose="020B0604030504040204" pitchFamily="50" charset="-128"/>
                <a:ea typeface="Meiryo UI" panose="020B0604030504040204" pitchFamily="50" charset="-128"/>
              </a:rPr>
              <a:t>※</a:t>
            </a:r>
            <a:r>
              <a:rPr kumimoji="1" lang="ja-JP" altLang="en-US" sz="1000" dirty="0">
                <a:solidFill>
                  <a:srgbClr val="FF0000"/>
                </a:solidFill>
                <a:latin typeface="Meiryo UI" panose="020B0604030504040204" pitchFamily="50" charset="-128"/>
                <a:ea typeface="Meiryo UI" panose="020B0604030504040204" pitchFamily="50" charset="-128"/>
              </a:rPr>
              <a:t>事業計画書に記入した内容に</a:t>
            </a:r>
            <a:r>
              <a:rPr lang="ja-JP" altLang="en-US" sz="1000" dirty="0">
                <a:solidFill>
                  <a:srgbClr val="FF0000"/>
                </a:solidFill>
                <a:latin typeface="Meiryo UI" panose="020B0604030504040204" pitchFamily="50" charset="-128"/>
                <a:ea typeface="Meiryo UI" panose="020B0604030504040204" pitchFamily="50" charset="-128"/>
              </a:rPr>
              <a:t>ついて、</a:t>
            </a:r>
            <a:r>
              <a:rPr lang="ja-JP" altLang="en-US" sz="1000" u="sng" dirty="0">
                <a:solidFill>
                  <a:srgbClr val="FF0000"/>
                </a:solidFill>
                <a:latin typeface="Meiryo UI" panose="020B0604030504040204" pitchFamily="50" charset="-128"/>
                <a:ea typeface="Meiryo UI" panose="020B0604030504040204" pitchFamily="50" charset="-128"/>
              </a:rPr>
              <a:t>Ａ４用紙一枚に収まるよう</a:t>
            </a:r>
            <a:r>
              <a:rPr lang="ja-JP" altLang="en-US" sz="1000" dirty="0">
                <a:solidFill>
                  <a:srgbClr val="FF0000"/>
                </a:solidFill>
                <a:latin typeface="Meiryo UI" panose="020B0604030504040204" pitchFamily="50" charset="-128"/>
                <a:ea typeface="Meiryo UI" panose="020B0604030504040204" pitchFamily="50" charset="-128"/>
              </a:rPr>
              <a:t>要点</a:t>
            </a:r>
            <a:r>
              <a:rPr kumimoji="1" lang="ja-JP" altLang="en-US" sz="1000" dirty="0">
                <a:solidFill>
                  <a:srgbClr val="FF0000"/>
                </a:solidFill>
                <a:latin typeface="Meiryo UI" panose="020B0604030504040204" pitchFamily="50" charset="-128"/>
                <a:ea typeface="Meiryo UI" panose="020B0604030504040204" pitchFamily="50" charset="-128"/>
              </a:rPr>
              <a:t>を簡潔に示す形で作成してください。</a:t>
            </a:r>
            <a:endParaRPr kumimoji="1" lang="en-US" altLang="ja-JP" sz="1000" dirty="0">
              <a:solidFill>
                <a:srgbClr val="FF0000"/>
              </a:solidFill>
              <a:latin typeface="Meiryo UI" panose="020B0604030504040204" pitchFamily="50" charset="-128"/>
              <a:ea typeface="Meiryo UI" panose="020B0604030504040204" pitchFamily="50" charset="-128"/>
            </a:endParaRPr>
          </a:p>
          <a:p>
            <a:r>
              <a:rPr lang="en-US" altLang="ja-JP" sz="1000" dirty="0">
                <a:solidFill>
                  <a:srgbClr val="FF0000"/>
                </a:solidFill>
                <a:latin typeface="Meiryo UI" panose="020B0604030504040204" pitchFamily="50" charset="-128"/>
                <a:ea typeface="Meiryo UI" panose="020B0604030504040204" pitchFamily="50" charset="-128"/>
              </a:rPr>
              <a:t>※</a:t>
            </a:r>
            <a:r>
              <a:rPr lang="ja-JP" altLang="en-US" sz="1000" dirty="0">
                <a:solidFill>
                  <a:srgbClr val="FF0000"/>
                </a:solidFill>
                <a:latin typeface="Meiryo UI" panose="020B0604030504040204" pitchFamily="50" charset="-128"/>
                <a:ea typeface="Meiryo UI" panose="020B0604030504040204" pitchFamily="50" charset="-128"/>
              </a:rPr>
              <a:t>適宜、枠のサイズを変更したり図表を使用し記載してください。なお、記入する文字の大きさは</a:t>
            </a:r>
            <a:r>
              <a:rPr lang="en-US" altLang="ja-JP" sz="1000" dirty="0">
                <a:solidFill>
                  <a:srgbClr val="FF0000"/>
                </a:solidFill>
                <a:latin typeface="Meiryo UI" panose="020B0604030504040204" pitchFamily="50" charset="-128"/>
                <a:ea typeface="Meiryo UI" panose="020B0604030504040204" pitchFamily="50" charset="-128"/>
              </a:rPr>
              <a:t>12</a:t>
            </a:r>
            <a:r>
              <a:rPr lang="ja-JP" altLang="en-US" sz="1000" dirty="0">
                <a:solidFill>
                  <a:srgbClr val="FF0000"/>
                </a:solidFill>
                <a:latin typeface="Meiryo UI" panose="020B0604030504040204" pitchFamily="50" charset="-128"/>
                <a:ea typeface="Meiryo UI" panose="020B0604030504040204" pitchFamily="50" charset="-128"/>
              </a:rPr>
              <a:t>ポイント程度としてください。</a:t>
            </a:r>
            <a:r>
              <a:rPr lang="en-US" altLang="ja-JP" sz="1000" dirty="0">
                <a:solidFill>
                  <a:srgbClr val="FF0000"/>
                </a:solidFill>
                <a:latin typeface="Meiryo UI" panose="020B0604030504040204" pitchFamily="50" charset="-128"/>
                <a:ea typeface="Meiryo UI" panose="020B0604030504040204" pitchFamily="50" charset="-128"/>
              </a:rPr>
              <a:t>※</a:t>
            </a:r>
            <a:r>
              <a:rPr lang="ja-JP" altLang="en-US" sz="1000" dirty="0">
                <a:solidFill>
                  <a:srgbClr val="FF0000"/>
                </a:solidFill>
                <a:latin typeface="Meiryo UI" panose="020B0604030504040204" pitchFamily="50" charset="-128"/>
                <a:ea typeface="Meiryo UI" panose="020B0604030504040204" pitchFamily="50" charset="-128"/>
              </a:rPr>
              <a:t>注意書き（赤字）は削除してください。</a:t>
            </a:r>
            <a:endParaRPr lang="en-US" altLang="ja-JP" sz="1000" dirty="0">
              <a:solidFill>
                <a:srgbClr val="FF0000"/>
              </a:solidFill>
              <a:latin typeface="Meiryo UI" panose="020B0604030504040204" pitchFamily="50" charset="-128"/>
              <a:ea typeface="Meiryo UI" panose="020B0604030504040204" pitchFamily="50" charset="-128"/>
            </a:endParaRPr>
          </a:p>
        </p:txBody>
      </p:sp>
      <p:sp>
        <p:nvSpPr>
          <p:cNvPr id="4" name="吹き出し: 四角形 3">
            <a:extLst>
              <a:ext uri="{FF2B5EF4-FFF2-40B4-BE49-F238E27FC236}">
                <a16:creationId xmlns:a16="http://schemas.microsoft.com/office/drawing/2014/main" id="{CFB26112-15C9-40DC-AE07-2257F087189A}"/>
              </a:ext>
            </a:extLst>
          </p:cNvPr>
          <p:cNvSpPr/>
          <p:nvPr/>
        </p:nvSpPr>
        <p:spPr>
          <a:xfrm>
            <a:off x="5802913" y="2093841"/>
            <a:ext cx="3039412" cy="424426"/>
          </a:xfrm>
          <a:prstGeom prst="wedgeRectCallout">
            <a:avLst>
              <a:gd name="adj1" fmla="val -20318"/>
              <a:gd name="adj2" fmla="val 80175"/>
            </a:avLst>
          </a:prstGeom>
          <a:solidFill>
            <a:schemeClr val="bg1"/>
          </a:solidFill>
          <a:ln w="1905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r>
              <a:rPr kumimoji="1" lang="ja-JP" altLang="en-US" sz="1000" dirty="0">
                <a:solidFill>
                  <a:srgbClr val="FF0000"/>
                </a:solidFill>
                <a:latin typeface="Meiryo UI" panose="020B0604030504040204" pitchFamily="50" charset="-128"/>
                <a:ea typeface="Meiryo UI" panose="020B0604030504040204" pitchFamily="50" charset="-128"/>
              </a:rPr>
              <a:t>情報発信等の内容も含め、事業の特徴がわかるように簡潔に記載してください。</a:t>
            </a:r>
            <a:endParaRPr kumimoji="1" lang="en-US" altLang="ja-JP" sz="1000" dirty="0">
              <a:solidFill>
                <a:srgbClr val="FF0000"/>
              </a:solidFill>
              <a:latin typeface="Meiryo UI" panose="020B0604030504040204" pitchFamily="50" charset="-128"/>
              <a:ea typeface="Meiryo UI" panose="020B0604030504040204" pitchFamily="50" charset="-128"/>
            </a:endParaRPr>
          </a:p>
        </p:txBody>
      </p:sp>
      <p:cxnSp>
        <p:nvCxnSpPr>
          <p:cNvPr id="38" name="直線コネクタ 37">
            <a:extLst>
              <a:ext uri="{FF2B5EF4-FFF2-40B4-BE49-F238E27FC236}">
                <a16:creationId xmlns:a16="http://schemas.microsoft.com/office/drawing/2014/main" id="{E261D370-CC55-49B7-8B59-EDFC1EE5E119}"/>
              </a:ext>
            </a:extLst>
          </p:cNvPr>
          <p:cNvCxnSpPr>
            <a:cxnSpLocks/>
          </p:cNvCxnSpPr>
          <p:nvPr/>
        </p:nvCxnSpPr>
        <p:spPr bwMode="auto">
          <a:xfrm>
            <a:off x="240266" y="891622"/>
            <a:ext cx="9425470" cy="0"/>
          </a:xfrm>
          <a:prstGeom prst="line">
            <a:avLst/>
          </a:prstGeom>
          <a:ln w="19050">
            <a:solidFill>
              <a:srgbClr val="BFBFBF"/>
            </a:solidFill>
          </a:ln>
        </p:spPr>
        <p:style>
          <a:lnRef idx="1">
            <a:schemeClr val="accent1"/>
          </a:lnRef>
          <a:fillRef idx="0">
            <a:schemeClr val="accent1"/>
          </a:fillRef>
          <a:effectRef idx="0">
            <a:schemeClr val="accent1"/>
          </a:effectRef>
          <a:fontRef idx="minor">
            <a:schemeClr val="tx1"/>
          </a:fontRef>
        </p:style>
      </p:cxnSp>
      <p:sp>
        <p:nvSpPr>
          <p:cNvPr id="42" name="正方形/長方形 99">
            <a:extLst>
              <a:ext uri="{FF2B5EF4-FFF2-40B4-BE49-F238E27FC236}">
                <a16:creationId xmlns:a16="http://schemas.microsoft.com/office/drawing/2014/main" id="{5C5DBFB1-85FF-4FD0-828D-91CAA9FF8F39}"/>
              </a:ext>
            </a:extLst>
          </p:cNvPr>
          <p:cNvSpPr>
            <a:spLocks noChangeArrowheads="1"/>
          </p:cNvSpPr>
          <p:nvPr/>
        </p:nvSpPr>
        <p:spPr bwMode="auto">
          <a:xfrm>
            <a:off x="563828" y="4009212"/>
            <a:ext cx="704723" cy="575268"/>
          </a:xfrm>
          <a:prstGeom prst="rect">
            <a:avLst/>
          </a:prstGeom>
          <a:solidFill>
            <a:srgbClr val="FF0000"/>
          </a:solidFill>
          <a:ln w="22225" algn="ctr">
            <a:solidFill>
              <a:srgbClr val="FF0000"/>
            </a:solidFill>
            <a:round/>
            <a:headEnd/>
            <a:tailEnd/>
          </a:ln>
        </p:spPr>
        <p:txBody>
          <a:bodyPr wrap="none" lIns="18000" tIns="18000" rIns="18000" bIns="18000" anchor="ct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marL="0" marR="0" lvl="0" indent="0" algn="ctr"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lang="ja-JP" altLang="en-US" sz="1050" b="1" kern="0" dirty="0">
                <a:solidFill>
                  <a:schemeClr val="bg1"/>
                </a:solidFill>
                <a:latin typeface="Meiryo UI"/>
                <a:ea typeface="Meiryo UI"/>
              </a:rPr>
              <a:t>施策①、②</a:t>
            </a:r>
            <a:endParaRPr kumimoji="1" lang="ja-JP" altLang="en-US" sz="1050" b="1" i="0" u="none" strike="noStrike" kern="0" cap="none" spc="0" normalizeH="0" baseline="0" noProof="0" dirty="0">
              <a:ln>
                <a:noFill/>
              </a:ln>
              <a:solidFill>
                <a:schemeClr val="bg1"/>
              </a:solidFill>
              <a:effectLst/>
              <a:uLnTx/>
              <a:uFillTx/>
              <a:latin typeface="Meiryo UI"/>
              <a:ea typeface="Meiryo UI"/>
            </a:endParaRPr>
          </a:p>
        </p:txBody>
      </p:sp>
      <p:sp>
        <p:nvSpPr>
          <p:cNvPr id="43" name="正方形/長方形 99">
            <a:extLst>
              <a:ext uri="{FF2B5EF4-FFF2-40B4-BE49-F238E27FC236}">
                <a16:creationId xmlns:a16="http://schemas.microsoft.com/office/drawing/2014/main" id="{60CEE444-99ED-4156-A473-EFC8E9381CD9}"/>
              </a:ext>
            </a:extLst>
          </p:cNvPr>
          <p:cNvSpPr>
            <a:spLocks noChangeArrowheads="1"/>
          </p:cNvSpPr>
          <p:nvPr/>
        </p:nvSpPr>
        <p:spPr bwMode="auto">
          <a:xfrm>
            <a:off x="1425023" y="3982840"/>
            <a:ext cx="7736561" cy="601640"/>
          </a:xfrm>
          <a:prstGeom prst="rect">
            <a:avLst/>
          </a:prstGeom>
          <a:solidFill>
            <a:srgbClr val="FFFFFF"/>
          </a:solidFill>
          <a:ln w="22225" algn="ctr">
            <a:solidFill>
              <a:srgbClr val="FF0000"/>
            </a:solidFill>
            <a:round/>
            <a:headEnd/>
            <a:tailEnd/>
          </a:ln>
        </p:spPr>
        <p:txBody>
          <a:bodyPr wrap="none" lIns="18000" tIns="18000" rIns="18000" bIns="18000" anchor="ct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marL="0" marR="0" lvl="0" indent="0"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lang="ja-JP" altLang="en-US" sz="1200" b="1" kern="0" dirty="0">
                <a:solidFill>
                  <a:srgbClr val="FF0000"/>
                </a:solidFill>
                <a:latin typeface="Meiryo UI"/>
                <a:ea typeface="Meiryo UI"/>
              </a:rPr>
              <a:t>生産者による手触り感のある</a:t>
            </a:r>
            <a:r>
              <a:rPr lang="en-US" altLang="ja-JP" sz="1200" b="1" kern="0" dirty="0">
                <a:solidFill>
                  <a:srgbClr val="FF0000"/>
                </a:solidFill>
                <a:latin typeface="Meiryo UI"/>
                <a:ea typeface="Meiryo UI"/>
              </a:rPr>
              <a:t>PR</a:t>
            </a:r>
            <a:endParaRPr kumimoji="1" lang="en-US" altLang="ja-JP" sz="1200" b="1" i="0" u="none" strike="noStrike" kern="0" cap="none" spc="0" normalizeH="0" baseline="0" noProof="0" dirty="0">
              <a:ln>
                <a:noFill/>
              </a:ln>
              <a:solidFill>
                <a:srgbClr val="FF0000"/>
              </a:solidFill>
              <a:effectLst/>
              <a:uLnTx/>
              <a:uFillTx/>
              <a:latin typeface="Meiryo UI"/>
              <a:ea typeface="Meiryo UI"/>
            </a:endParaRPr>
          </a:p>
          <a:p>
            <a:pPr marL="0" marR="0" lvl="0" indent="0"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kumimoji="1" lang="ja-JP" altLang="en-US" sz="1200" i="0" u="none" strike="noStrike" kern="0" cap="none" spc="0" normalizeH="0" baseline="0" noProof="0" dirty="0">
                <a:ln>
                  <a:noFill/>
                </a:ln>
                <a:solidFill>
                  <a:srgbClr val="FF0000"/>
                </a:solidFill>
                <a:effectLst/>
                <a:uLnTx/>
                <a:uFillTx/>
                <a:latin typeface="Meiryo UI"/>
                <a:ea typeface="Meiryo UI"/>
              </a:rPr>
              <a:t>　漁師や漁業関係者が自らイベントに参加することで、安心感や信頼性の高い</a:t>
            </a:r>
            <a:r>
              <a:rPr kumimoji="1" lang="en-US" altLang="ja-JP" sz="1200" i="0" u="none" strike="noStrike" kern="0" cap="none" spc="0" normalizeH="0" baseline="0" noProof="0" dirty="0">
                <a:ln>
                  <a:noFill/>
                </a:ln>
                <a:solidFill>
                  <a:srgbClr val="FF0000"/>
                </a:solidFill>
                <a:effectLst/>
                <a:uLnTx/>
                <a:uFillTx/>
                <a:latin typeface="Meiryo UI"/>
                <a:ea typeface="Meiryo UI"/>
              </a:rPr>
              <a:t>PR</a:t>
            </a:r>
            <a:r>
              <a:rPr kumimoji="1" lang="ja-JP" altLang="en-US" sz="1200" i="0" u="none" strike="noStrike" kern="0" cap="none" spc="0" normalizeH="0" baseline="0" noProof="0" dirty="0">
                <a:ln>
                  <a:noFill/>
                </a:ln>
                <a:solidFill>
                  <a:srgbClr val="FF0000"/>
                </a:solidFill>
                <a:effectLst/>
                <a:uLnTx/>
                <a:uFillTx/>
                <a:latin typeface="Meiryo UI"/>
                <a:ea typeface="Meiryo UI"/>
              </a:rPr>
              <a:t>を実施。さらには、現地のストーリーや現状を</a:t>
            </a:r>
            <a:endParaRPr kumimoji="1" lang="en-US" altLang="ja-JP" sz="1200" i="0" u="none" strike="noStrike" kern="0" cap="none" spc="0" normalizeH="0" baseline="0" noProof="0" dirty="0">
              <a:ln>
                <a:noFill/>
              </a:ln>
              <a:solidFill>
                <a:srgbClr val="FF0000"/>
              </a:solidFill>
              <a:effectLst/>
              <a:uLnTx/>
              <a:uFillTx/>
              <a:latin typeface="Meiryo UI"/>
              <a:ea typeface="Meiryo UI"/>
            </a:endParaRPr>
          </a:p>
          <a:p>
            <a:pPr marL="0" marR="0" lvl="0" indent="0"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lang="ja-JP" altLang="en-US" sz="1200" kern="0" dirty="0">
                <a:solidFill>
                  <a:srgbClr val="FF0000"/>
                </a:solidFill>
                <a:latin typeface="Meiryo UI"/>
                <a:ea typeface="Meiryo UI"/>
              </a:rPr>
              <a:t>伝えることで、単なる情報発信とは画した手触り感のある想いを伝えることで、福島ファンの醸成を図る。</a:t>
            </a:r>
            <a:endParaRPr kumimoji="1" lang="ja-JP" altLang="en-US" sz="1200" i="0" u="none" strike="noStrike" kern="0" cap="none" spc="0" normalizeH="0" baseline="0" noProof="0" dirty="0">
              <a:ln>
                <a:noFill/>
              </a:ln>
              <a:solidFill>
                <a:srgbClr val="FF0000"/>
              </a:solidFill>
              <a:effectLst/>
              <a:uLnTx/>
              <a:uFillTx/>
              <a:latin typeface="Meiryo UI"/>
              <a:ea typeface="Meiryo UI"/>
            </a:endParaRPr>
          </a:p>
        </p:txBody>
      </p:sp>
      <p:sp>
        <p:nvSpPr>
          <p:cNvPr id="26" name="テキスト ボックス 25">
            <a:extLst>
              <a:ext uri="{FF2B5EF4-FFF2-40B4-BE49-F238E27FC236}">
                <a16:creationId xmlns:a16="http://schemas.microsoft.com/office/drawing/2014/main" id="{247C04C3-3606-4A2E-8F82-947F1A9FF1FC}"/>
              </a:ext>
            </a:extLst>
          </p:cNvPr>
          <p:cNvSpPr txBox="1"/>
          <p:nvPr/>
        </p:nvSpPr>
        <p:spPr>
          <a:xfrm>
            <a:off x="146974" y="893168"/>
            <a:ext cx="5511556" cy="276999"/>
          </a:xfrm>
          <a:prstGeom prst="rect">
            <a:avLst/>
          </a:prstGeom>
          <a:noFill/>
          <a:ln>
            <a:noFill/>
          </a:ln>
        </p:spPr>
        <p:txBody>
          <a:bodyPr wrap="square" rtlCol="0">
            <a:spAutoFit/>
          </a:bodyPr>
          <a:lstStyle/>
          <a:p>
            <a:r>
              <a:rPr kumimoji="1" lang="en-US" altLang="ja-JP" sz="1200" dirty="0">
                <a:latin typeface="Meiryo UI" panose="020B0604030504040204" pitchFamily="50" charset="-128"/>
                <a:ea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rPr>
              <a:t>事業ターゲット及び得られる効果</a:t>
            </a:r>
            <a:r>
              <a:rPr kumimoji="1" lang="en-US" altLang="ja-JP" sz="1200" dirty="0">
                <a:latin typeface="Meiryo UI" panose="020B0604030504040204" pitchFamily="50" charset="-128"/>
                <a:ea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endParaRPr>
          </a:p>
        </p:txBody>
      </p:sp>
      <p:graphicFrame>
        <p:nvGraphicFramePr>
          <p:cNvPr id="2" name="表 1"/>
          <p:cNvGraphicFramePr>
            <a:graphicFrameLocks noGrp="1"/>
          </p:cNvGraphicFramePr>
          <p:nvPr>
            <p:extLst>
              <p:ext uri="{D42A27DB-BD31-4B8C-83A1-F6EECF244321}">
                <p14:modId xmlns:p14="http://schemas.microsoft.com/office/powerpoint/2010/main" val="2706078674"/>
              </p:ext>
            </p:extLst>
          </p:nvPr>
        </p:nvGraphicFramePr>
        <p:xfrm>
          <a:off x="2231771" y="5114242"/>
          <a:ext cx="2380535" cy="1036170"/>
        </p:xfrm>
        <a:graphic>
          <a:graphicData uri="http://schemas.openxmlformats.org/drawingml/2006/table">
            <a:tbl>
              <a:tblPr firstRow="1" bandRow="1">
                <a:tableStyleId>{5C22544A-7EE6-4342-B048-85BDC9FD1C3A}</a:tableStyleId>
              </a:tblPr>
              <a:tblGrid>
                <a:gridCol w="1204919">
                  <a:extLst>
                    <a:ext uri="{9D8B030D-6E8A-4147-A177-3AD203B41FA5}">
                      <a16:colId xmlns:a16="http://schemas.microsoft.com/office/drawing/2014/main" val="3104150474"/>
                    </a:ext>
                  </a:extLst>
                </a:gridCol>
                <a:gridCol w="1175616">
                  <a:extLst>
                    <a:ext uri="{9D8B030D-6E8A-4147-A177-3AD203B41FA5}">
                      <a16:colId xmlns:a16="http://schemas.microsoft.com/office/drawing/2014/main" val="342722821"/>
                    </a:ext>
                  </a:extLst>
                </a:gridCol>
              </a:tblGrid>
              <a:tr h="345390">
                <a:tc gridSpan="2">
                  <a:txBody>
                    <a:bodyPr/>
                    <a:lstStyle/>
                    <a:p>
                      <a:pPr algn="ctr"/>
                      <a:r>
                        <a:rPr kumimoji="1" lang="en-US" altLang="ja-JP" sz="900" dirty="0" smtClean="0">
                          <a:solidFill>
                            <a:schemeClr val="bg1"/>
                          </a:solidFill>
                          <a:latin typeface="メイリオ" panose="020B0604030504040204" pitchFamily="50" charset="-128"/>
                          <a:ea typeface="メイリオ" panose="020B0604030504040204" pitchFamily="50" charset="-128"/>
                        </a:rPr>
                        <a:t>【</a:t>
                      </a:r>
                      <a:r>
                        <a:rPr kumimoji="1" lang="ja-JP" altLang="en-US" sz="900" dirty="0" smtClean="0">
                          <a:solidFill>
                            <a:schemeClr val="bg1"/>
                          </a:solidFill>
                          <a:latin typeface="メイリオ" panose="020B0604030504040204" pitchFamily="50" charset="-128"/>
                          <a:ea typeface="メイリオ" panose="020B0604030504040204" pitchFamily="50" charset="-128"/>
                        </a:rPr>
                        <a:t>ＫＰＩ</a:t>
                      </a:r>
                      <a:r>
                        <a:rPr kumimoji="1" lang="en-US" altLang="ja-JP" sz="900" dirty="0" smtClean="0">
                          <a:solidFill>
                            <a:schemeClr val="bg1"/>
                          </a:solidFill>
                          <a:latin typeface="メイリオ" panose="020B0604030504040204" pitchFamily="50" charset="-128"/>
                          <a:ea typeface="メイリオ" panose="020B0604030504040204" pitchFamily="50" charset="-128"/>
                        </a:rPr>
                        <a:t>】</a:t>
                      </a:r>
                      <a:r>
                        <a:rPr kumimoji="1" lang="ja-JP" altLang="en-US" sz="900" dirty="0" smtClean="0">
                          <a:solidFill>
                            <a:schemeClr val="bg1"/>
                          </a:solidFill>
                          <a:latin typeface="メイリオ" panose="020B0604030504040204" pitchFamily="50" charset="-128"/>
                          <a:ea typeface="メイリオ" panose="020B0604030504040204" pitchFamily="50" charset="-128"/>
                        </a:rPr>
                        <a:t>イベント告知</a:t>
                      </a:r>
                      <a:endParaRPr kumimoji="1" lang="ja-JP" altLang="en-US" sz="900" dirty="0">
                        <a:solidFill>
                          <a:schemeClr val="bg1"/>
                        </a:solidFill>
                        <a:latin typeface="メイリオ" panose="020B0604030504040204" pitchFamily="50" charset="-128"/>
                        <a:ea typeface="メイリオ" panose="020B0604030504040204" pitchFamily="50" charset="-128"/>
                      </a:endParaRPr>
                    </a:p>
                  </a:txBody>
                  <a:tcPr anchor="ctr">
                    <a:lnL w="12700" cap="flat" cmpd="sng" algn="ctr">
                      <a:solidFill>
                        <a:srgbClr val="FF0000"/>
                      </a:solidFill>
                      <a:prstDash val="solid"/>
                      <a:round/>
                      <a:headEnd type="none" w="med" len="med"/>
                      <a:tailEnd type="none" w="med" len="med"/>
                    </a:lnL>
                    <a:lnR w="12700" cap="flat" cmpd="sng" algn="ctr">
                      <a:solidFill>
                        <a:srgbClr val="FF0000"/>
                      </a:solidFill>
                      <a:prstDash val="solid"/>
                      <a:round/>
                      <a:headEnd type="none" w="med" len="med"/>
                      <a:tailEnd type="none" w="med" len="med"/>
                    </a:lnR>
                    <a:lnT w="12700" cap="flat" cmpd="sng" algn="ctr">
                      <a:solidFill>
                        <a:srgbClr val="FF0000"/>
                      </a:solidFill>
                      <a:prstDash val="solid"/>
                      <a:round/>
                      <a:headEnd type="none" w="med" len="med"/>
                      <a:tailEnd type="none" w="med" len="med"/>
                    </a:lnT>
                    <a:lnB w="12700" cap="flat" cmpd="sng" algn="ctr">
                      <a:solidFill>
                        <a:srgbClr val="FF0000"/>
                      </a:solidFill>
                      <a:prstDash val="solid"/>
                      <a:round/>
                      <a:headEnd type="none" w="med" len="med"/>
                      <a:tailEnd type="none" w="med" len="med"/>
                    </a:lnB>
                    <a:solidFill>
                      <a:srgbClr val="FF0000"/>
                    </a:solidFill>
                  </a:tcPr>
                </a:tc>
                <a:tc hMerge="1">
                  <a:txBody>
                    <a:bodyPr/>
                    <a:lstStyle/>
                    <a:p>
                      <a:endParaRPr kumimoji="1" lang="ja-JP" altLang="en-US" sz="1000" dirty="0">
                        <a:latin typeface="BIZ UDゴシック" panose="020B0400000000000000" pitchFamily="49" charset="-128"/>
                        <a:ea typeface="BIZ UDゴシック" panose="020B0400000000000000" pitchFamily="49" charset="-128"/>
                      </a:endParaRPr>
                    </a:p>
                  </a:txBody>
                  <a:tcPr>
                    <a:lnL w="12700" cap="flat" cmpd="sng" algn="ctr">
                      <a:solidFill>
                        <a:srgbClr val="FF0000"/>
                      </a:solidFill>
                      <a:prstDash val="solid"/>
                      <a:round/>
                      <a:headEnd type="none" w="med" len="med"/>
                      <a:tailEnd type="none" w="med" len="med"/>
                    </a:lnL>
                    <a:lnR w="12700" cap="flat" cmpd="sng" algn="ctr">
                      <a:solidFill>
                        <a:srgbClr val="FF0000"/>
                      </a:solidFill>
                      <a:prstDash val="solid"/>
                      <a:round/>
                      <a:headEnd type="none" w="med" len="med"/>
                      <a:tailEnd type="none" w="med" len="med"/>
                    </a:lnR>
                    <a:lnT w="12700" cap="flat" cmpd="sng" algn="ctr">
                      <a:solidFill>
                        <a:srgbClr val="FF0000"/>
                      </a:solidFill>
                      <a:prstDash val="solid"/>
                      <a:round/>
                      <a:headEnd type="none" w="med" len="med"/>
                      <a:tailEnd type="none" w="med" len="med"/>
                    </a:lnT>
                    <a:lnB w="12700" cap="flat" cmpd="sng" algn="ctr">
                      <a:solidFill>
                        <a:srgbClr val="FF0000"/>
                      </a:solidFill>
                      <a:prstDash val="solid"/>
                      <a:round/>
                      <a:headEnd type="none" w="med" len="med"/>
                      <a:tailEnd type="none" w="med" len="med"/>
                    </a:lnB>
                    <a:solidFill>
                      <a:schemeClr val="bg1"/>
                    </a:solidFill>
                  </a:tcPr>
                </a:tc>
                <a:extLst>
                  <a:ext uri="{0D108BD9-81ED-4DB2-BD59-A6C34878D82A}">
                    <a16:rowId xmlns:a16="http://schemas.microsoft.com/office/drawing/2014/main" val="2782623301"/>
                  </a:ext>
                </a:extLst>
              </a:tr>
              <a:tr h="345390">
                <a:tc>
                  <a:txBody>
                    <a:bodyPr/>
                    <a:lstStyle/>
                    <a:p>
                      <a:pPr algn="ctr"/>
                      <a:r>
                        <a:rPr kumimoji="1" lang="ja-JP" altLang="en-US" sz="900" dirty="0" smtClean="0">
                          <a:solidFill>
                            <a:srgbClr val="FF0000"/>
                          </a:solidFill>
                          <a:latin typeface="メイリオ" panose="020B0604030504040204" pitchFamily="50" charset="-128"/>
                          <a:ea typeface="メイリオ" panose="020B0604030504040204" pitchFamily="50" charset="-128"/>
                        </a:rPr>
                        <a:t>２０２５年</a:t>
                      </a:r>
                      <a:r>
                        <a:rPr kumimoji="1" lang="ja-JP" altLang="en-US" sz="900" dirty="0">
                          <a:solidFill>
                            <a:srgbClr val="FF0000"/>
                          </a:solidFill>
                          <a:latin typeface="メイリオ" panose="020B0604030504040204" pitchFamily="50" charset="-128"/>
                          <a:ea typeface="メイリオ" panose="020B0604030504040204" pitchFamily="50" charset="-128"/>
                        </a:rPr>
                        <a:t>○月</a:t>
                      </a:r>
                    </a:p>
                  </a:txBody>
                  <a:tcPr anchor="ctr">
                    <a:lnL w="12700" cap="flat" cmpd="sng" algn="ctr">
                      <a:solidFill>
                        <a:srgbClr val="FF0000"/>
                      </a:solidFill>
                      <a:prstDash val="solid"/>
                      <a:round/>
                      <a:headEnd type="none" w="med" len="med"/>
                      <a:tailEnd type="none" w="med" len="med"/>
                    </a:lnL>
                    <a:lnR w="12700" cap="flat" cmpd="sng" algn="ctr">
                      <a:solidFill>
                        <a:srgbClr val="FF0000"/>
                      </a:solidFill>
                      <a:prstDash val="solid"/>
                      <a:round/>
                      <a:headEnd type="none" w="med" len="med"/>
                      <a:tailEnd type="none" w="med" len="med"/>
                    </a:lnR>
                    <a:lnT w="12700" cap="flat" cmpd="sng" algn="ctr">
                      <a:solidFill>
                        <a:srgbClr val="FF0000"/>
                      </a:solidFill>
                      <a:prstDash val="solid"/>
                      <a:round/>
                      <a:headEnd type="none" w="med" len="med"/>
                      <a:tailEnd type="none" w="med" len="med"/>
                    </a:lnT>
                    <a:lnB w="12700" cap="flat" cmpd="sng" algn="ctr">
                      <a:solidFill>
                        <a:srgbClr val="FF0000"/>
                      </a:solidFill>
                      <a:prstDash val="solid"/>
                      <a:round/>
                      <a:headEnd type="none" w="med" len="med"/>
                      <a:tailEnd type="none" w="med" len="med"/>
                    </a:lnB>
                    <a:solidFill>
                      <a:schemeClr val="bg1"/>
                    </a:solidFill>
                  </a:tcPr>
                </a:tc>
                <a:tc>
                  <a:txBody>
                    <a:bodyPr/>
                    <a:lstStyle/>
                    <a:p>
                      <a:pPr algn="ctr"/>
                      <a:r>
                        <a:rPr kumimoji="1" lang="ja-JP" altLang="en-US" sz="900" dirty="0">
                          <a:solidFill>
                            <a:srgbClr val="FF0000"/>
                          </a:solidFill>
                          <a:latin typeface="メイリオ" panose="020B0604030504040204" pitchFamily="50" charset="-128"/>
                          <a:ea typeface="メイリオ" panose="020B0604030504040204" pitchFamily="50" charset="-128"/>
                        </a:rPr>
                        <a:t>２０２５年○月</a:t>
                      </a:r>
                    </a:p>
                  </a:txBody>
                  <a:tcPr anchor="ctr">
                    <a:lnL w="12700" cap="flat" cmpd="sng" algn="ctr">
                      <a:solidFill>
                        <a:srgbClr val="FF0000"/>
                      </a:solidFill>
                      <a:prstDash val="solid"/>
                      <a:round/>
                      <a:headEnd type="none" w="med" len="med"/>
                      <a:tailEnd type="none" w="med" len="med"/>
                    </a:lnL>
                    <a:lnR w="12700" cap="flat" cmpd="sng" algn="ctr">
                      <a:solidFill>
                        <a:srgbClr val="FF0000"/>
                      </a:solidFill>
                      <a:prstDash val="solid"/>
                      <a:round/>
                      <a:headEnd type="none" w="med" len="med"/>
                      <a:tailEnd type="none" w="med" len="med"/>
                    </a:lnR>
                    <a:lnT w="12700" cap="flat" cmpd="sng" algn="ctr">
                      <a:solidFill>
                        <a:srgbClr val="FF0000"/>
                      </a:solidFill>
                      <a:prstDash val="solid"/>
                      <a:round/>
                      <a:headEnd type="none" w="med" len="med"/>
                      <a:tailEnd type="none" w="med" len="med"/>
                    </a:lnT>
                    <a:lnB w="12700" cap="flat" cmpd="sng" algn="ctr">
                      <a:solidFill>
                        <a:srgbClr val="FF0000"/>
                      </a:solidFill>
                      <a:prstDash val="solid"/>
                      <a:round/>
                      <a:headEnd type="none" w="med" len="med"/>
                      <a:tailEnd type="none" w="med" len="med"/>
                    </a:lnB>
                    <a:solidFill>
                      <a:schemeClr val="bg1"/>
                    </a:solidFill>
                  </a:tcPr>
                </a:tc>
                <a:extLst>
                  <a:ext uri="{0D108BD9-81ED-4DB2-BD59-A6C34878D82A}">
                    <a16:rowId xmlns:a16="http://schemas.microsoft.com/office/drawing/2014/main" val="3937621933"/>
                  </a:ext>
                </a:extLst>
              </a:tr>
              <a:tr h="345390">
                <a:tc>
                  <a:txBody>
                    <a:bodyPr/>
                    <a:lstStyle/>
                    <a:p>
                      <a:pPr algn="ctr"/>
                      <a:r>
                        <a:rPr kumimoji="1" lang="ja-JP" altLang="en-US" sz="900" dirty="0" smtClean="0">
                          <a:solidFill>
                            <a:srgbClr val="FF0000"/>
                          </a:solidFill>
                          <a:latin typeface="メイリオ" panose="020B0604030504040204" pitchFamily="50" charset="-128"/>
                          <a:ea typeface="メイリオ" panose="020B0604030504040204" pitchFamily="50" charset="-128"/>
                        </a:rPr>
                        <a:t>１０回</a:t>
                      </a:r>
                      <a:endParaRPr kumimoji="1" lang="ja-JP" altLang="en-US" sz="900" dirty="0">
                        <a:solidFill>
                          <a:srgbClr val="FF0000"/>
                        </a:solidFill>
                        <a:latin typeface="メイリオ" panose="020B0604030504040204" pitchFamily="50" charset="-128"/>
                        <a:ea typeface="メイリオ" panose="020B0604030504040204" pitchFamily="50" charset="-128"/>
                      </a:endParaRPr>
                    </a:p>
                  </a:txBody>
                  <a:tcPr anchor="ctr">
                    <a:lnL w="12700" cap="flat" cmpd="sng" algn="ctr">
                      <a:solidFill>
                        <a:srgbClr val="FF0000"/>
                      </a:solidFill>
                      <a:prstDash val="solid"/>
                      <a:round/>
                      <a:headEnd type="none" w="med" len="med"/>
                      <a:tailEnd type="none" w="med" len="med"/>
                    </a:lnL>
                    <a:lnR w="12700" cap="flat" cmpd="sng" algn="ctr">
                      <a:solidFill>
                        <a:srgbClr val="FF0000"/>
                      </a:solidFill>
                      <a:prstDash val="solid"/>
                      <a:round/>
                      <a:headEnd type="none" w="med" len="med"/>
                      <a:tailEnd type="none" w="med" len="med"/>
                    </a:lnR>
                    <a:lnT w="12700" cap="flat" cmpd="sng" algn="ctr">
                      <a:solidFill>
                        <a:srgbClr val="FF0000"/>
                      </a:solidFill>
                      <a:prstDash val="solid"/>
                      <a:round/>
                      <a:headEnd type="none" w="med" len="med"/>
                      <a:tailEnd type="none" w="med" len="med"/>
                    </a:lnT>
                    <a:lnB w="12700" cap="flat" cmpd="sng" algn="ctr">
                      <a:solidFill>
                        <a:srgbClr val="FF0000"/>
                      </a:solidFill>
                      <a:prstDash val="solid"/>
                      <a:round/>
                      <a:headEnd type="none" w="med" len="med"/>
                      <a:tailEnd type="none" w="med" len="med"/>
                    </a:lnB>
                    <a:solidFill>
                      <a:schemeClr val="bg1"/>
                    </a:solidFill>
                  </a:tcPr>
                </a:tc>
                <a:tc>
                  <a:txBody>
                    <a:bodyPr/>
                    <a:lstStyle/>
                    <a:p>
                      <a:pPr algn="ctr"/>
                      <a:r>
                        <a:rPr kumimoji="1" lang="ja-JP" altLang="en-US" sz="900" dirty="0" smtClean="0">
                          <a:solidFill>
                            <a:srgbClr val="FF0000"/>
                          </a:solidFill>
                          <a:latin typeface="メイリオ" panose="020B0604030504040204" pitchFamily="50" charset="-128"/>
                          <a:ea typeface="メイリオ" panose="020B0604030504040204" pitchFamily="50" charset="-128"/>
                        </a:rPr>
                        <a:t>２０回</a:t>
                      </a:r>
                      <a:endParaRPr kumimoji="1" lang="ja-JP" altLang="en-US" sz="900" dirty="0">
                        <a:solidFill>
                          <a:srgbClr val="FF0000"/>
                        </a:solidFill>
                        <a:latin typeface="メイリオ" panose="020B0604030504040204" pitchFamily="50" charset="-128"/>
                        <a:ea typeface="メイリオ" panose="020B0604030504040204" pitchFamily="50" charset="-128"/>
                      </a:endParaRPr>
                    </a:p>
                  </a:txBody>
                  <a:tcPr anchor="ctr">
                    <a:lnL w="12700" cap="flat" cmpd="sng" algn="ctr">
                      <a:solidFill>
                        <a:srgbClr val="FF0000"/>
                      </a:solidFill>
                      <a:prstDash val="solid"/>
                      <a:round/>
                      <a:headEnd type="none" w="med" len="med"/>
                      <a:tailEnd type="none" w="med" len="med"/>
                    </a:lnL>
                    <a:lnR w="12700" cap="flat" cmpd="sng" algn="ctr">
                      <a:solidFill>
                        <a:srgbClr val="FF0000"/>
                      </a:solidFill>
                      <a:prstDash val="solid"/>
                      <a:round/>
                      <a:headEnd type="none" w="med" len="med"/>
                      <a:tailEnd type="none" w="med" len="med"/>
                    </a:lnR>
                    <a:lnT w="12700" cap="flat" cmpd="sng" algn="ctr">
                      <a:solidFill>
                        <a:srgbClr val="FF0000"/>
                      </a:solidFill>
                      <a:prstDash val="solid"/>
                      <a:round/>
                      <a:headEnd type="none" w="med" len="med"/>
                      <a:tailEnd type="none" w="med" len="med"/>
                    </a:lnT>
                    <a:lnB w="12700" cap="flat" cmpd="sng" algn="ctr">
                      <a:solidFill>
                        <a:srgbClr val="FF0000"/>
                      </a:solidFill>
                      <a:prstDash val="solid"/>
                      <a:round/>
                      <a:headEnd type="none" w="med" len="med"/>
                      <a:tailEnd type="none" w="med" len="med"/>
                    </a:lnB>
                    <a:solidFill>
                      <a:schemeClr val="bg1"/>
                    </a:solidFill>
                  </a:tcPr>
                </a:tc>
                <a:extLst>
                  <a:ext uri="{0D108BD9-81ED-4DB2-BD59-A6C34878D82A}">
                    <a16:rowId xmlns:a16="http://schemas.microsoft.com/office/drawing/2014/main" val="1583645421"/>
                  </a:ext>
                </a:extLst>
              </a:tr>
            </a:tbl>
          </a:graphicData>
        </a:graphic>
      </p:graphicFrame>
      <p:sp>
        <p:nvSpPr>
          <p:cNvPr id="27" name="正方形/長方形 99">
            <a:extLst>
              <a:ext uri="{FF2B5EF4-FFF2-40B4-BE49-F238E27FC236}">
                <a16:creationId xmlns:a16="http://schemas.microsoft.com/office/drawing/2014/main" id="{5C5DBFB1-85FF-4FD0-828D-91CAA9FF8F39}"/>
              </a:ext>
            </a:extLst>
          </p:cNvPr>
          <p:cNvSpPr>
            <a:spLocks noChangeArrowheads="1"/>
          </p:cNvSpPr>
          <p:nvPr/>
        </p:nvSpPr>
        <p:spPr bwMode="auto">
          <a:xfrm>
            <a:off x="444308" y="5117144"/>
            <a:ext cx="1709109" cy="575268"/>
          </a:xfrm>
          <a:prstGeom prst="rect">
            <a:avLst/>
          </a:prstGeom>
          <a:solidFill>
            <a:srgbClr val="FF0000"/>
          </a:solidFill>
          <a:ln w="22225" algn="ctr">
            <a:solidFill>
              <a:srgbClr val="FF0000"/>
            </a:solidFill>
            <a:round/>
            <a:headEnd/>
            <a:tailEnd/>
          </a:ln>
        </p:spPr>
        <p:txBody>
          <a:bodyPr wrap="none" lIns="18000" tIns="18000" rIns="18000" bIns="18000" anchor="ct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marL="0" marR="0" lvl="0" indent="0" algn="ctr"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lang="en-US" altLang="ja-JP" sz="1050" b="1" kern="0" noProof="0" dirty="0" smtClean="0">
                <a:solidFill>
                  <a:schemeClr val="bg1"/>
                </a:solidFill>
                <a:latin typeface="Meiryo UI"/>
                <a:ea typeface="Meiryo UI"/>
              </a:rPr>
              <a:t>【</a:t>
            </a:r>
            <a:r>
              <a:rPr lang="ja-JP" altLang="en-US" sz="1050" b="1" kern="0" noProof="0" dirty="0" smtClean="0">
                <a:solidFill>
                  <a:schemeClr val="bg1"/>
                </a:solidFill>
                <a:latin typeface="Meiryo UI"/>
                <a:ea typeface="Meiryo UI"/>
              </a:rPr>
              <a:t>目標</a:t>
            </a:r>
            <a:r>
              <a:rPr lang="en-US" altLang="ja-JP" sz="1050" b="1" kern="0" noProof="0" dirty="0" smtClean="0">
                <a:solidFill>
                  <a:schemeClr val="bg1"/>
                </a:solidFill>
                <a:latin typeface="Meiryo UI"/>
                <a:ea typeface="Meiryo UI"/>
              </a:rPr>
              <a:t>】</a:t>
            </a:r>
          </a:p>
          <a:p>
            <a:pPr marL="0" marR="0" lvl="0" indent="0" algn="ctr" defTabSz="914400" eaLnBrk="1" fontAlgn="base" latinLnBrk="0" hangingPunct="1">
              <a:lnSpc>
                <a:spcPct val="100000"/>
              </a:lnSpc>
              <a:spcBef>
                <a:spcPct val="0"/>
              </a:spcBef>
              <a:spcAft>
                <a:spcPct val="0"/>
              </a:spcAft>
              <a:buClr>
                <a:srgbClr val="5A5A5A"/>
              </a:buClr>
              <a:buSzTx/>
              <a:buFont typeface="Wingdings" panose="05000000000000000000" pitchFamily="2" charset="2"/>
              <a:buNone/>
              <a:tabLst/>
              <a:defRPr/>
            </a:pPr>
            <a:r>
              <a:rPr kumimoji="1" lang="ja-JP" altLang="en-US" sz="1050" b="1" i="0" u="none" strike="noStrike" kern="0" cap="none" spc="0" normalizeH="0" baseline="0" noProof="0" dirty="0" smtClean="0">
                <a:ln>
                  <a:noFill/>
                </a:ln>
                <a:solidFill>
                  <a:schemeClr val="bg1"/>
                </a:solidFill>
                <a:effectLst/>
                <a:uLnTx/>
                <a:uFillTx/>
                <a:latin typeface="Meiryo UI"/>
                <a:ea typeface="Meiryo UI"/>
              </a:rPr>
              <a:t>交流人口</a:t>
            </a:r>
            <a:r>
              <a:rPr kumimoji="1" lang="en-US" altLang="ja-JP" sz="1050" b="1" i="0" u="none" strike="noStrike" kern="0" cap="none" spc="0" normalizeH="0" baseline="0" noProof="0" dirty="0" smtClean="0">
                <a:ln>
                  <a:noFill/>
                </a:ln>
                <a:solidFill>
                  <a:schemeClr val="bg1"/>
                </a:solidFill>
                <a:effectLst/>
                <a:uLnTx/>
                <a:uFillTx/>
                <a:latin typeface="Meiryo UI"/>
                <a:ea typeface="Meiryo UI"/>
              </a:rPr>
              <a:t>3000</a:t>
            </a:r>
            <a:r>
              <a:rPr kumimoji="1" lang="ja-JP" altLang="en-US" sz="1050" b="1" i="0" u="none" strike="noStrike" kern="0" cap="none" spc="0" normalizeH="0" baseline="0" noProof="0" dirty="0" smtClean="0">
                <a:ln>
                  <a:noFill/>
                </a:ln>
                <a:solidFill>
                  <a:schemeClr val="bg1"/>
                </a:solidFill>
                <a:effectLst/>
                <a:uLnTx/>
                <a:uFillTx/>
                <a:latin typeface="Meiryo UI"/>
                <a:ea typeface="Meiryo UI"/>
              </a:rPr>
              <a:t>人増加</a:t>
            </a:r>
            <a:endParaRPr kumimoji="1" lang="ja-JP" altLang="en-US" sz="1050" b="1" i="0" u="none" strike="noStrike" kern="0" cap="none" spc="0" normalizeH="0" baseline="0" noProof="0" dirty="0">
              <a:ln>
                <a:noFill/>
              </a:ln>
              <a:solidFill>
                <a:schemeClr val="bg1"/>
              </a:solidFill>
              <a:effectLst/>
              <a:uLnTx/>
              <a:uFillTx/>
              <a:latin typeface="Meiryo UI"/>
              <a:ea typeface="Meiryo UI"/>
            </a:endParaRPr>
          </a:p>
        </p:txBody>
      </p:sp>
    </p:spTree>
    <p:extLst>
      <p:ext uri="{BB962C8B-B14F-4D97-AF65-F5344CB8AC3E}">
        <p14:creationId xmlns:p14="http://schemas.microsoft.com/office/powerpoint/2010/main" val="285686276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6" name="表 35">
            <a:extLst>
              <a:ext uri="{FF2B5EF4-FFF2-40B4-BE49-F238E27FC236}">
                <a16:creationId xmlns:a16="http://schemas.microsoft.com/office/drawing/2014/main" id="{9B6CB17B-B817-4187-8EDD-28AEE52FF226}"/>
              </a:ext>
            </a:extLst>
          </p:cNvPr>
          <p:cNvGraphicFramePr>
            <a:graphicFrameLocks noGrp="1"/>
          </p:cNvGraphicFramePr>
          <p:nvPr>
            <p:extLst>
              <p:ext uri="{D42A27DB-BD31-4B8C-83A1-F6EECF244321}">
                <p14:modId xmlns:p14="http://schemas.microsoft.com/office/powerpoint/2010/main" val="3544769776"/>
              </p:ext>
            </p:extLst>
          </p:nvPr>
        </p:nvGraphicFramePr>
        <p:xfrm>
          <a:off x="483575" y="3417939"/>
          <a:ext cx="9216062" cy="3126642"/>
        </p:xfrm>
        <a:graphic>
          <a:graphicData uri="http://schemas.openxmlformats.org/drawingml/2006/table">
            <a:tbl>
              <a:tblPr firstRow="1" bandRow="1"/>
              <a:tblGrid>
                <a:gridCol w="480986">
                  <a:extLst>
                    <a:ext uri="{9D8B030D-6E8A-4147-A177-3AD203B41FA5}">
                      <a16:colId xmlns:a16="http://schemas.microsoft.com/office/drawing/2014/main" val="3963223197"/>
                    </a:ext>
                  </a:extLst>
                </a:gridCol>
                <a:gridCol w="415956">
                  <a:extLst>
                    <a:ext uri="{9D8B030D-6E8A-4147-A177-3AD203B41FA5}">
                      <a16:colId xmlns:a16="http://schemas.microsoft.com/office/drawing/2014/main" val="20008"/>
                    </a:ext>
                  </a:extLst>
                </a:gridCol>
                <a:gridCol w="415956">
                  <a:extLst>
                    <a:ext uri="{9D8B030D-6E8A-4147-A177-3AD203B41FA5}">
                      <a16:colId xmlns:a16="http://schemas.microsoft.com/office/drawing/2014/main" val="20009"/>
                    </a:ext>
                  </a:extLst>
                </a:gridCol>
                <a:gridCol w="415956">
                  <a:extLst>
                    <a:ext uri="{9D8B030D-6E8A-4147-A177-3AD203B41FA5}">
                      <a16:colId xmlns:a16="http://schemas.microsoft.com/office/drawing/2014/main" val="20010"/>
                    </a:ext>
                  </a:extLst>
                </a:gridCol>
                <a:gridCol w="415956">
                  <a:extLst>
                    <a:ext uri="{9D8B030D-6E8A-4147-A177-3AD203B41FA5}">
                      <a16:colId xmlns:a16="http://schemas.microsoft.com/office/drawing/2014/main" val="20011"/>
                    </a:ext>
                  </a:extLst>
                </a:gridCol>
                <a:gridCol w="415956">
                  <a:extLst>
                    <a:ext uri="{9D8B030D-6E8A-4147-A177-3AD203B41FA5}">
                      <a16:colId xmlns:a16="http://schemas.microsoft.com/office/drawing/2014/main" val="2387756399"/>
                    </a:ext>
                  </a:extLst>
                </a:gridCol>
                <a:gridCol w="415956">
                  <a:extLst>
                    <a:ext uri="{9D8B030D-6E8A-4147-A177-3AD203B41FA5}">
                      <a16:colId xmlns:a16="http://schemas.microsoft.com/office/drawing/2014/main" val="2816814475"/>
                    </a:ext>
                  </a:extLst>
                </a:gridCol>
                <a:gridCol w="415956">
                  <a:extLst>
                    <a:ext uri="{9D8B030D-6E8A-4147-A177-3AD203B41FA5}">
                      <a16:colId xmlns:a16="http://schemas.microsoft.com/office/drawing/2014/main" val="2413337712"/>
                    </a:ext>
                  </a:extLst>
                </a:gridCol>
                <a:gridCol w="415956">
                  <a:extLst>
                    <a:ext uri="{9D8B030D-6E8A-4147-A177-3AD203B41FA5}">
                      <a16:colId xmlns:a16="http://schemas.microsoft.com/office/drawing/2014/main" val="1670024927"/>
                    </a:ext>
                  </a:extLst>
                </a:gridCol>
                <a:gridCol w="415956">
                  <a:extLst>
                    <a:ext uri="{9D8B030D-6E8A-4147-A177-3AD203B41FA5}">
                      <a16:colId xmlns:a16="http://schemas.microsoft.com/office/drawing/2014/main" val="2318713183"/>
                    </a:ext>
                  </a:extLst>
                </a:gridCol>
                <a:gridCol w="415956">
                  <a:extLst>
                    <a:ext uri="{9D8B030D-6E8A-4147-A177-3AD203B41FA5}">
                      <a16:colId xmlns:a16="http://schemas.microsoft.com/office/drawing/2014/main" val="315439978"/>
                    </a:ext>
                  </a:extLst>
                </a:gridCol>
                <a:gridCol w="415956">
                  <a:extLst>
                    <a:ext uri="{9D8B030D-6E8A-4147-A177-3AD203B41FA5}">
                      <a16:colId xmlns:a16="http://schemas.microsoft.com/office/drawing/2014/main" val="2089778692"/>
                    </a:ext>
                  </a:extLst>
                </a:gridCol>
                <a:gridCol w="415956">
                  <a:extLst>
                    <a:ext uri="{9D8B030D-6E8A-4147-A177-3AD203B41FA5}">
                      <a16:colId xmlns:a16="http://schemas.microsoft.com/office/drawing/2014/main" val="3512126375"/>
                    </a:ext>
                  </a:extLst>
                </a:gridCol>
                <a:gridCol w="415956">
                  <a:extLst>
                    <a:ext uri="{9D8B030D-6E8A-4147-A177-3AD203B41FA5}">
                      <a16:colId xmlns:a16="http://schemas.microsoft.com/office/drawing/2014/main" val="1388725092"/>
                    </a:ext>
                  </a:extLst>
                </a:gridCol>
                <a:gridCol w="415956">
                  <a:extLst>
                    <a:ext uri="{9D8B030D-6E8A-4147-A177-3AD203B41FA5}">
                      <a16:colId xmlns:a16="http://schemas.microsoft.com/office/drawing/2014/main" val="3332093777"/>
                    </a:ext>
                  </a:extLst>
                </a:gridCol>
                <a:gridCol w="415956">
                  <a:extLst>
                    <a:ext uri="{9D8B030D-6E8A-4147-A177-3AD203B41FA5}">
                      <a16:colId xmlns:a16="http://schemas.microsoft.com/office/drawing/2014/main" val="3792028230"/>
                    </a:ext>
                  </a:extLst>
                </a:gridCol>
                <a:gridCol w="415956">
                  <a:extLst>
                    <a:ext uri="{9D8B030D-6E8A-4147-A177-3AD203B41FA5}">
                      <a16:colId xmlns:a16="http://schemas.microsoft.com/office/drawing/2014/main" val="135796907"/>
                    </a:ext>
                  </a:extLst>
                </a:gridCol>
                <a:gridCol w="415956">
                  <a:extLst>
                    <a:ext uri="{9D8B030D-6E8A-4147-A177-3AD203B41FA5}">
                      <a16:colId xmlns:a16="http://schemas.microsoft.com/office/drawing/2014/main" val="4021251267"/>
                    </a:ext>
                  </a:extLst>
                </a:gridCol>
                <a:gridCol w="415956">
                  <a:extLst>
                    <a:ext uri="{9D8B030D-6E8A-4147-A177-3AD203B41FA5}">
                      <a16:colId xmlns:a16="http://schemas.microsoft.com/office/drawing/2014/main" val="3247764595"/>
                    </a:ext>
                  </a:extLst>
                </a:gridCol>
                <a:gridCol w="415956">
                  <a:extLst>
                    <a:ext uri="{9D8B030D-6E8A-4147-A177-3AD203B41FA5}">
                      <a16:colId xmlns:a16="http://schemas.microsoft.com/office/drawing/2014/main" val="470031360"/>
                    </a:ext>
                  </a:extLst>
                </a:gridCol>
                <a:gridCol w="415956">
                  <a:extLst>
                    <a:ext uri="{9D8B030D-6E8A-4147-A177-3AD203B41FA5}">
                      <a16:colId xmlns:a16="http://schemas.microsoft.com/office/drawing/2014/main" val="3436544384"/>
                    </a:ext>
                  </a:extLst>
                </a:gridCol>
                <a:gridCol w="415956">
                  <a:extLst>
                    <a:ext uri="{9D8B030D-6E8A-4147-A177-3AD203B41FA5}">
                      <a16:colId xmlns:a16="http://schemas.microsoft.com/office/drawing/2014/main" val="70700755"/>
                    </a:ext>
                  </a:extLst>
                </a:gridCol>
              </a:tblGrid>
              <a:tr h="250127">
                <a:tc>
                  <a:txBody>
                    <a:bodyPr/>
                    <a:lstStyle/>
                    <a:p>
                      <a:pPr algn="ctr">
                        <a:lnSpc>
                          <a:spcPts val="1200"/>
                        </a:lnSpc>
                      </a:pP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gridSpan="3">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lnSpc>
                          <a:spcPts val="1200"/>
                        </a:lnSpc>
                      </a:pPr>
                      <a:r>
                        <a:rPr kumimoji="1" lang="ja-JP" altLang="en-US" sz="1200" b="1" baseline="0" dirty="0">
                          <a:solidFill>
                            <a:schemeClr val="bg1"/>
                          </a:solidFill>
                          <a:latin typeface="Meiryo UI" panose="020B0604030504040204" pitchFamily="50" charset="-128"/>
                          <a:ea typeface="Meiryo UI" panose="020B0604030504040204" pitchFamily="50" charset="-128"/>
                        </a:rPr>
                        <a:t>７月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pPr algn="ctr">
                        <a:lnSpc>
                          <a:spcPts val="1200"/>
                        </a:lnSpc>
                      </a:pPr>
                      <a:r>
                        <a:rPr kumimoji="1" lang="ja-JP" altLang="en-US" sz="1200" b="1" baseline="0" dirty="0">
                          <a:solidFill>
                            <a:schemeClr val="bg1"/>
                          </a:solidFill>
                          <a:latin typeface="Meiryo UI" panose="020B0604030504040204" pitchFamily="50" charset="-128"/>
                          <a:ea typeface="Meiryo UI" panose="020B0604030504040204" pitchFamily="50" charset="-128"/>
                        </a:rPr>
                        <a:t>８月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ja-JP" altLang="en-US" sz="1200" b="1" baseline="0" dirty="0">
                          <a:solidFill>
                            <a:schemeClr val="bg1"/>
                          </a:solidFill>
                          <a:latin typeface="Meiryo UI" panose="020B0604030504040204" pitchFamily="50" charset="-128"/>
                          <a:ea typeface="Meiryo UI" panose="020B0604030504040204" pitchFamily="50" charset="-128"/>
                        </a:rPr>
                        <a:t>９月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ja-JP" altLang="en-US" sz="1200" b="1" baseline="0" dirty="0">
                          <a:solidFill>
                            <a:schemeClr val="bg1"/>
                          </a:solidFill>
                          <a:latin typeface="Meiryo UI" panose="020B0604030504040204" pitchFamily="50" charset="-128"/>
                          <a:ea typeface="Meiryo UI" panose="020B0604030504040204" pitchFamily="50" charset="-128"/>
                        </a:rPr>
                        <a:t>１０月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ja-JP" altLang="en-US" sz="1200" b="1" baseline="0" dirty="0">
                          <a:solidFill>
                            <a:schemeClr val="bg1"/>
                          </a:solidFill>
                          <a:latin typeface="Meiryo UI" panose="020B0604030504040204" pitchFamily="50" charset="-128"/>
                          <a:ea typeface="Meiryo UI" panose="020B0604030504040204" pitchFamily="50" charset="-128"/>
                        </a:rPr>
                        <a:t>１１月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ja-JP" altLang="en-US" sz="1200" b="1" baseline="0" dirty="0">
                          <a:solidFill>
                            <a:schemeClr val="bg1"/>
                          </a:solidFill>
                          <a:latin typeface="Meiryo UI" panose="020B0604030504040204" pitchFamily="50" charset="-128"/>
                          <a:ea typeface="Meiryo UI" panose="020B0604030504040204" pitchFamily="50" charset="-128"/>
                        </a:rPr>
                        <a:t>１２月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gridSpan="3">
                  <a:txBody>
                    <a:bodyPr/>
                    <a:lstStyle/>
                    <a:p>
                      <a:pPr algn="ctr">
                        <a:lnSpc>
                          <a:spcPts val="1200"/>
                        </a:lnSpc>
                      </a:pPr>
                      <a:r>
                        <a:rPr kumimoji="1" lang="ja-JP" altLang="en-US" sz="1200" b="1" baseline="0" dirty="0">
                          <a:solidFill>
                            <a:schemeClr val="bg1"/>
                          </a:solidFill>
                          <a:latin typeface="Meiryo UI" panose="020B0604030504040204" pitchFamily="50" charset="-128"/>
                          <a:ea typeface="Meiryo UI" panose="020B0604030504040204" pitchFamily="50" charset="-128"/>
                        </a:rPr>
                        <a:t>１月</a:t>
                      </a: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chemeClr val="tx1">
                          <a:lumMod val="50000"/>
                          <a:lumOff val="50000"/>
                        </a:scheme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tc hMerge="1">
                  <a:txBody>
                    <a:bodyPr/>
                    <a:lstStyle/>
                    <a:p>
                      <a:pPr algn="ctr">
                        <a:lnSpc>
                          <a:spcPts val="1200"/>
                        </a:lnSpc>
                      </a:pPr>
                      <a:endParaRPr kumimoji="1" lang="ja-JP" altLang="en-US" sz="12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accent5">
                        <a:lumMod val="20000"/>
                        <a:lumOff val="80000"/>
                      </a:schemeClr>
                    </a:solidFill>
                  </a:tcPr>
                </a:tc>
                <a:extLst>
                  <a:ext uri="{0D108BD9-81ED-4DB2-BD59-A6C34878D82A}">
                    <a16:rowId xmlns:a16="http://schemas.microsoft.com/office/drawing/2014/main" val="10000"/>
                  </a:ext>
                </a:extLst>
              </a:tr>
              <a:tr h="250127">
                <a:tc>
                  <a:txBody>
                    <a:bodyPr/>
                    <a:lstStyle/>
                    <a:p>
                      <a:pPr algn="ctr">
                        <a:lnSpc>
                          <a:spcPts val="1200"/>
                        </a:lnSpc>
                      </a:pPr>
                      <a:endParaRPr kumimoji="1" lang="ja-JP" altLang="en-US" sz="1000" b="0" baseline="0" dirty="0">
                        <a:solidFill>
                          <a:schemeClr val="tx1"/>
                        </a:solidFill>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上</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中</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tc>
                  <a:txBody>
                    <a:bodyPr/>
                    <a:lstStyle/>
                    <a:p>
                      <a:pPr algn="ctr">
                        <a:lnSpc>
                          <a:spcPts val="1200"/>
                        </a:lnSpc>
                      </a:pPr>
                      <a:r>
                        <a:rPr kumimoji="1" lang="ja-JP" altLang="en-US" sz="1000" b="0" baseline="0" dirty="0">
                          <a:solidFill>
                            <a:schemeClr val="tx1"/>
                          </a:solidFill>
                          <a:latin typeface="Meiryo UI" panose="020B0604030504040204" pitchFamily="50" charset="-128"/>
                          <a:ea typeface="Meiryo UI" panose="020B0604030504040204" pitchFamily="50" charset="-128"/>
                        </a:rPr>
                        <a:t>下</a:t>
                      </a: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85000"/>
                        <a:alpha val="29000"/>
                      </a:schemeClr>
                    </a:solidFill>
                  </a:tcPr>
                </a:tc>
                <a:extLst>
                  <a:ext uri="{0D108BD9-81ED-4DB2-BD59-A6C34878D82A}">
                    <a16:rowId xmlns:a16="http://schemas.microsoft.com/office/drawing/2014/main" val="73712952"/>
                  </a:ext>
                </a:extLst>
              </a:tr>
              <a:tr h="656597">
                <a:tc>
                  <a:txBody>
                    <a:bodyPr/>
                    <a:lstStyle/>
                    <a:p>
                      <a:pPr algn="ctr"/>
                      <a:r>
                        <a:rPr kumimoji="1" lang="ja-JP" altLang="en-US" sz="1200" b="1" baseline="0" dirty="0" smtClean="0">
                          <a:solidFill>
                            <a:schemeClr val="bg1"/>
                          </a:solidFill>
                          <a:latin typeface="Meiryo UI" panose="020B0604030504040204" pitchFamily="50" charset="-128"/>
                          <a:ea typeface="Meiryo UI" panose="020B0604030504040204" pitchFamily="50" charset="-128"/>
                        </a:rPr>
                        <a:t>施策①</a:t>
                      </a: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lvl1pPr marL="0" algn="l" defTabSz="914400" rtl="0" eaLnBrk="1" latinLnBrk="0" hangingPunct="1">
                        <a:defRPr kumimoji="1" sz="1800" kern="1200">
                          <a:solidFill>
                            <a:schemeClr val="tx1"/>
                          </a:solidFill>
                          <a:latin typeface="Calibri"/>
                        </a:defRPr>
                      </a:lvl1pPr>
                      <a:lvl2pPr marL="457200" algn="l" defTabSz="914400" rtl="0" eaLnBrk="1" latinLnBrk="0" hangingPunct="1">
                        <a:defRPr kumimoji="1" sz="1800" kern="1200">
                          <a:solidFill>
                            <a:schemeClr val="tx1"/>
                          </a:solidFill>
                          <a:latin typeface="Calibri"/>
                        </a:defRPr>
                      </a:lvl2pPr>
                      <a:lvl3pPr marL="914400" algn="l" defTabSz="914400" rtl="0" eaLnBrk="1" latinLnBrk="0" hangingPunct="1">
                        <a:defRPr kumimoji="1" sz="1800" kern="1200">
                          <a:solidFill>
                            <a:schemeClr val="tx1"/>
                          </a:solidFill>
                          <a:latin typeface="Calibri"/>
                        </a:defRPr>
                      </a:lvl3pPr>
                      <a:lvl4pPr marL="1371600" algn="l" defTabSz="914400" rtl="0" eaLnBrk="1" latinLnBrk="0" hangingPunct="1">
                        <a:defRPr kumimoji="1" sz="1800" kern="1200">
                          <a:solidFill>
                            <a:schemeClr val="tx1"/>
                          </a:solidFill>
                          <a:latin typeface="Calibri"/>
                        </a:defRPr>
                      </a:lvl4pPr>
                      <a:lvl5pPr marL="1828800" algn="l" defTabSz="914400" rtl="0" eaLnBrk="1" latinLnBrk="0" hangingPunct="1">
                        <a:defRPr kumimoji="1" sz="1800" kern="1200">
                          <a:solidFill>
                            <a:schemeClr val="tx1"/>
                          </a:solidFill>
                          <a:latin typeface="Calibri"/>
                        </a:defRPr>
                      </a:lvl5pPr>
                      <a:lvl6pPr marL="2286000" algn="l" defTabSz="914400" rtl="0" eaLnBrk="1" latinLnBrk="0" hangingPunct="1">
                        <a:defRPr kumimoji="1" sz="1800" kern="1200">
                          <a:solidFill>
                            <a:schemeClr val="tx1"/>
                          </a:solidFill>
                          <a:latin typeface="Calibri"/>
                        </a:defRPr>
                      </a:lvl6pPr>
                      <a:lvl7pPr marL="2743200" algn="l" defTabSz="914400" rtl="0" eaLnBrk="1" latinLnBrk="0" hangingPunct="1">
                        <a:defRPr kumimoji="1" sz="1800" kern="1200">
                          <a:solidFill>
                            <a:schemeClr val="tx1"/>
                          </a:solidFill>
                          <a:latin typeface="Calibri"/>
                        </a:defRPr>
                      </a:lvl7pPr>
                      <a:lvl8pPr marL="3200400" algn="l" defTabSz="914400" rtl="0" eaLnBrk="1" latinLnBrk="0" hangingPunct="1">
                        <a:defRPr kumimoji="1" sz="1800" kern="1200">
                          <a:solidFill>
                            <a:schemeClr val="tx1"/>
                          </a:solidFill>
                          <a:latin typeface="Calibri"/>
                        </a:defRPr>
                      </a:lvl8pPr>
                      <a:lvl9pPr marL="3657600" algn="l" defTabSz="914400" rtl="0" eaLnBrk="1" latinLnBrk="0" hangingPunct="1">
                        <a:defRPr kumimoji="1" sz="1800" kern="1200">
                          <a:solidFill>
                            <a:schemeClr val="tx1"/>
                          </a:solidFill>
                          <a:latin typeface="Calibri"/>
                        </a:defRPr>
                      </a:lvl9p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5"/>
                  </a:ext>
                </a:extLst>
              </a:tr>
              <a:tr h="656597">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200" b="1" baseline="0" dirty="0" smtClean="0">
                          <a:solidFill>
                            <a:schemeClr val="bg1"/>
                          </a:solidFill>
                          <a:latin typeface="Meiryo UI" panose="020B0604030504040204" pitchFamily="50" charset="-128"/>
                          <a:ea typeface="Meiryo UI" panose="020B0604030504040204" pitchFamily="50" charset="-128"/>
                        </a:rPr>
                        <a:t>施策②</a:t>
                      </a: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576014887"/>
                  </a:ext>
                </a:extLst>
              </a:tr>
              <a:tr h="656597">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200" b="1" baseline="0" dirty="0" smtClean="0">
                          <a:solidFill>
                            <a:schemeClr val="bg1"/>
                          </a:solidFill>
                          <a:latin typeface="Meiryo UI" panose="020B0604030504040204" pitchFamily="50" charset="-128"/>
                          <a:ea typeface="Meiryo UI" panose="020B0604030504040204" pitchFamily="50" charset="-128"/>
                        </a:rPr>
                        <a:t>施策③</a:t>
                      </a: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rgbClr val="FFFFFF">
                          <a:lumMod val="50000"/>
                        </a:srgb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306506642"/>
                  </a:ext>
                </a:extLst>
              </a:tr>
              <a:tr h="656597">
                <a:tc>
                  <a:txBody>
                    <a:bodyPr/>
                    <a:lstStyle/>
                    <a:p>
                      <a:pPr marL="0" marR="0" lvl="0" indent="0" algn="ctr" defTabSz="914400" rtl="0" eaLnBrk="1" fontAlgn="auto" latinLnBrk="0" hangingPunct="1">
                        <a:lnSpc>
                          <a:spcPct val="100000"/>
                        </a:lnSpc>
                        <a:spcBef>
                          <a:spcPts val="0"/>
                        </a:spcBef>
                        <a:spcAft>
                          <a:spcPts val="0"/>
                        </a:spcAft>
                        <a:buClrTx/>
                        <a:buSzTx/>
                        <a:buFontTx/>
                        <a:buNone/>
                        <a:tabLst/>
                        <a:defRPr/>
                      </a:pPr>
                      <a:r>
                        <a:rPr kumimoji="1" lang="ja-JP" altLang="en-US" sz="1200" b="1" baseline="0" dirty="0" smtClean="0">
                          <a:solidFill>
                            <a:schemeClr val="bg1"/>
                          </a:solidFill>
                          <a:latin typeface="Meiryo UI" panose="020B0604030504040204" pitchFamily="50" charset="-128"/>
                          <a:ea typeface="Meiryo UI" panose="020B0604030504040204" pitchFamily="50" charset="-128"/>
                        </a:rPr>
                        <a:t>施策④</a:t>
                      </a:r>
                      <a:endParaRPr kumimoji="1" lang="ja-JP" altLang="en-US" sz="1200" b="1" baseline="0" dirty="0">
                        <a:solidFill>
                          <a:schemeClr val="bg1"/>
                        </a:solidFill>
                        <a:latin typeface="Meiryo UI" panose="020B0604030504040204" pitchFamily="50" charset="-128"/>
                        <a:ea typeface="Meiryo UI" panose="020B0604030504040204" pitchFamily="50" charset="-128"/>
                      </a:endParaRPr>
                    </a:p>
                  </a:txBody>
                  <a:tcPr marL="91442" marR="91442" marT="45716" marB="45716" anchor="ctr">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solidFill>
                      <a:schemeClr val="bg1">
                        <a:lumMod val="75000"/>
                      </a:schemeClr>
                    </a:solid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rgbClr val="FFFFFF">
                          <a:lumMod val="50000"/>
                        </a:srgb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tc>
                  <a:txBody>
                    <a:bodyPr/>
                    <a:lstStyle/>
                    <a:p>
                      <a:endParaRPr kumimoji="1" lang="ja-JP" altLang="en-US" sz="1000" baseline="0" dirty="0">
                        <a:latin typeface="Meiryo UI" panose="020B0604030504040204" pitchFamily="50" charset="-128"/>
                        <a:ea typeface="Meiryo UI" panose="020B0604030504040204" pitchFamily="50" charset="-128"/>
                      </a:endParaRPr>
                    </a:p>
                  </a:txBody>
                  <a:tcPr marL="91442" marR="91442" marT="45716" marB="45716">
                    <a:lnL w="12700" cap="flat" cmpd="sng" algn="ctr">
                      <a:solidFill>
                        <a:srgbClr val="FFFFFF">
                          <a:lumMod val="50000"/>
                        </a:srgbClr>
                      </a:solidFill>
                      <a:prstDash val="solid"/>
                      <a:round/>
                      <a:headEnd type="none" w="med" len="med"/>
                      <a:tailEnd type="none" w="med" len="med"/>
                    </a:lnL>
                    <a:lnR w="12700" cap="flat" cmpd="sng" algn="ctr">
                      <a:solidFill>
                        <a:schemeClr val="tx1">
                          <a:lumMod val="50000"/>
                          <a:lumOff val="50000"/>
                        </a:schemeClr>
                      </a:solidFill>
                      <a:prstDash val="solid"/>
                      <a:round/>
                      <a:headEnd type="none" w="med" len="med"/>
                      <a:tailEnd type="none" w="med" len="med"/>
                    </a:lnR>
                    <a:lnT w="12700" cap="flat" cmpd="sng" algn="ctr">
                      <a:solidFill>
                        <a:srgbClr val="FFFFFF">
                          <a:lumMod val="50000"/>
                        </a:srgbClr>
                      </a:solidFill>
                      <a:prstDash val="solid"/>
                      <a:round/>
                      <a:headEnd type="none" w="med" len="med"/>
                      <a:tailEnd type="none" w="med" len="med"/>
                    </a:lnT>
                    <a:lnB w="12700" cap="flat" cmpd="sng" algn="ctr">
                      <a:solidFill>
                        <a:schemeClr val="tx1">
                          <a:lumMod val="50000"/>
                          <a:lumOff val="50000"/>
                        </a:schemeClr>
                      </a:solid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2747082847"/>
                  </a:ext>
                </a:extLst>
              </a:tr>
            </a:tbl>
          </a:graphicData>
        </a:graphic>
      </p:graphicFrame>
      <p:sp>
        <p:nvSpPr>
          <p:cNvPr id="21" name="右矢印 94">
            <a:extLst>
              <a:ext uri="{FF2B5EF4-FFF2-40B4-BE49-F238E27FC236}">
                <a16:creationId xmlns:a16="http://schemas.microsoft.com/office/drawing/2014/main" id="{078ABD35-640B-6EF4-16C5-B9FFC921EB7B}"/>
              </a:ext>
            </a:extLst>
          </p:cNvPr>
          <p:cNvSpPr/>
          <p:nvPr/>
        </p:nvSpPr>
        <p:spPr>
          <a:xfrm>
            <a:off x="6622219" y="4766157"/>
            <a:ext cx="904082"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右矢印 94">
            <a:extLst>
              <a:ext uri="{FF2B5EF4-FFF2-40B4-BE49-F238E27FC236}">
                <a16:creationId xmlns:a16="http://schemas.microsoft.com/office/drawing/2014/main" id="{617C115A-188D-2FF6-3C05-32E468D51BF2}"/>
              </a:ext>
            </a:extLst>
          </p:cNvPr>
          <p:cNvSpPr/>
          <p:nvPr/>
        </p:nvSpPr>
        <p:spPr>
          <a:xfrm>
            <a:off x="5420612" y="4103995"/>
            <a:ext cx="578488"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4" name="右矢印 94">
            <a:extLst>
              <a:ext uri="{FF2B5EF4-FFF2-40B4-BE49-F238E27FC236}">
                <a16:creationId xmlns:a16="http://schemas.microsoft.com/office/drawing/2014/main" id="{D6230750-25C1-617A-9808-6320348892DC}"/>
              </a:ext>
            </a:extLst>
          </p:cNvPr>
          <p:cNvSpPr/>
          <p:nvPr/>
        </p:nvSpPr>
        <p:spPr>
          <a:xfrm>
            <a:off x="6320264" y="4114504"/>
            <a:ext cx="503620"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0" name="右矢印 94">
            <a:extLst>
              <a:ext uri="{FF2B5EF4-FFF2-40B4-BE49-F238E27FC236}">
                <a16:creationId xmlns:a16="http://schemas.microsoft.com/office/drawing/2014/main" id="{CC7C646D-D9AE-81B1-1EAD-9C6B0FE3CD00}"/>
              </a:ext>
            </a:extLst>
          </p:cNvPr>
          <p:cNvSpPr/>
          <p:nvPr/>
        </p:nvSpPr>
        <p:spPr>
          <a:xfrm>
            <a:off x="7118541" y="4114504"/>
            <a:ext cx="434790"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7" name="テキスト ボックス 16">
            <a:extLst>
              <a:ext uri="{FF2B5EF4-FFF2-40B4-BE49-F238E27FC236}">
                <a16:creationId xmlns:a16="http://schemas.microsoft.com/office/drawing/2014/main" id="{7AAA9F70-C64E-451A-893B-A0625F3A0F0F}"/>
              </a:ext>
            </a:extLst>
          </p:cNvPr>
          <p:cNvSpPr txBox="1"/>
          <p:nvPr/>
        </p:nvSpPr>
        <p:spPr>
          <a:xfrm>
            <a:off x="242045" y="6559616"/>
            <a:ext cx="9300795" cy="246221"/>
          </a:xfrm>
          <a:prstGeom prst="rect">
            <a:avLst/>
          </a:prstGeom>
          <a:noFill/>
          <a:ln>
            <a:noFill/>
          </a:ln>
        </p:spPr>
        <p:txBody>
          <a:bodyPr wrap="square" rtlCol="0">
            <a:spAutoFit/>
          </a:bodyPr>
          <a:lstStyle/>
          <a:p>
            <a:r>
              <a:rPr kumimoji="1" lang="ja-JP" altLang="en-US" sz="1000">
                <a:solidFill>
                  <a:srgbClr val="FF0000"/>
                </a:solidFill>
                <a:latin typeface="Meiryo UI" panose="020B0604030504040204" pitchFamily="50" charset="-128"/>
                <a:ea typeface="Meiryo UI" panose="020B0604030504040204" pitchFamily="50" charset="-128"/>
              </a:rPr>
              <a:t>事業計画書に記入した内容に基づき、</a:t>
            </a:r>
            <a:r>
              <a:rPr lang="ja-JP" altLang="en-US" sz="1000" u="sng">
                <a:solidFill>
                  <a:srgbClr val="FF0000"/>
                </a:solidFill>
                <a:latin typeface="Meiryo UI" panose="020B0604030504040204" pitchFamily="50" charset="-128"/>
                <a:ea typeface="Meiryo UI" panose="020B0604030504040204" pitchFamily="50" charset="-128"/>
              </a:rPr>
              <a:t>Ａ４</a:t>
            </a:r>
            <a:r>
              <a:rPr lang="ja-JP" altLang="en-US" sz="1000" u="sng" dirty="0">
                <a:solidFill>
                  <a:srgbClr val="FF0000"/>
                </a:solidFill>
                <a:latin typeface="Meiryo UI" panose="020B0604030504040204" pitchFamily="50" charset="-128"/>
                <a:ea typeface="Meiryo UI" panose="020B0604030504040204" pitchFamily="50" charset="-128"/>
              </a:rPr>
              <a:t>用紙一枚に収まるよう</a:t>
            </a:r>
            <a:r>
              <a:rPr lang="ja-JP" altLang="en-US" sz="1000" dirty="0">
                <a:solidFill>
                  <a:srgbClr val="FF0000"/>
                </a:solidFill>
                <a:latin typeface="Meiryo UI" panose="020B0604030504040204" pitchFamily="50" charset="-128"/>
                <a:ea typeface="Meiryo UI" panose="020B0604030504040204" pitchFamily="50" charset="-128"/>
              </a:rPr>
              <a:t>年間スケジュール</a:t>
            </a:r>
            <a:r>
              <a:rPr kumimoji="1" lang="ja-JP" altLang="en-US" sz="1000" dirty="0">
                <a:solidFill>
                  <a:srgbClr val="FF0000"/>
                </a:solidFill>
                <a:latin typeface="Meiryo UI" panose="020B0604030504040204" pitchFamily="50" charset="-128"/>
                <a:ea typeface="Meiryo UI" panose="020B0604030504040204" pitchFamily="50" charset="-128"/>
              </a:rPr>
              <a:t>を簡潔に作成してください。</a:t>
            </a:r>
            <a:r>
              <a:rPr lang="ja-JP" altLang="en-US" sz="1000" dirty="0">
                <a:solidFill>
                  <a:srgbClr val="FF0000"/>
                </a:solidFill>
                <a:latin typeface="Meiryo UI" panose="020B0604030504040204" pitchFamily="50" charset="-128"/>
                <a:ea typeface="Meiryo UI" panose="020B0604030504040204" pitchFamily="50" charset="-128"/>
              </a:rPr>
              <a:t>なお、記入する文字の大きさは</a:t>
            </a:r>
            <a:r>
              <a:rPr lang="en-US" altLang="ja-JP" sz="1000" dirty="0">
                <a:solidFill>
                  <a:srgbClr val="FF0000"/>
                </a:solidFill>
                <a:latin typeface="Meiryo UI" panose="020B0604030504040204" pitchFamily="50" charset="-128"/>
                <a:ea typeface="Meiryo UI" panose="020B0604030504040204" pitchFamily="50" charset="-128"/>
              </a:rPr>
              <a:t>10</a:t>
            </a:r>
            <a:r>
              <a:rPr lang="ja-JP" altLang="en-US" sz="1000" dirty="0">
                <a:solidFill>
                  <a:srgbClr val="FF0000"/>
                </a:solidFill>
                <a:latin typeface="Meiryo UI" panose="020B0604030504040204" pitchFamily="50" charset="-128"/>
                <a:ea typeface="Meiryo UI" panose="020B0604030504040204" pitchFamily="50" charset="-128"/>
              </a:rPr>
              <a:t>～</a:t>
            </a:r>
            <a:r>
              <a:rPr lang="en-US" altLang="ja-JP" sz="1000" dirty="0">
                <a:solidFill>
                  <a:srgbClr val="FF0000"/>
                </a:solidFill>
                <a:latin typeface="Meiryo UI" panose="020B0604030504040204" pitchFamily="50" charset="-128"/>
                <a:ea typeface="Meiryo UI" panose="020B0604030504040204" pitchFamily="50" charset="-128"/>
              </a:rPr>
              <a:t>12</a:t>
            </a:r>
            <a:r>
              <a:rPr lang="ja-JP" altLang="en-US" sz="1000" dirty="0">
                <a:solidFill>
                  <a:srgbClr val="FF0000"/>
                </a:solidFill>
                <a:latin typeface="Meiryo UI" panose="020B0604030504040204" pitchFamily="50" charset="-128"/>
                <a:ea typeface="Meiryo UI" panose="020B0604030504040204" pitchFamily="50" charset="-128"/>
              </a:rPr>
              <a:t>ポイント程度としてください。</a:t>
            </a:r>
            <a:endParaRPr lang="en-US" altLang="ja-JP" sz="1000" dirty="0">
              <a:solidFill>
                <a:srgbClr val="FF0000"/>
              </a:solidFill>
              <a:latin typeface="Meiryo UI" panose="020B0604030504040204" pitchFamily="50" charset="-128"/>
              <a:ea typeface="Meiryo UI" panose="020B0604030504040204" pitchFamily="50" charset="-128"/>
            </a:endParaRPr>
          </a:p>
        </p:txBody>
      </p:sp>
      <p:sp>
        <p:nvSpPr>
          <p:cNvPr id="22" name="テキスト プレースホルダー 1">
            <a:extLst>
              <a:ext uri="{FF2B5EF4-FFF2-40B4-BE49-F238E27FC236}">
                <a16:creationId xmlns:a16="http://schemas.microsoft.com/office/drawing/2014/main" id="{2D1EDA80-343F-4B20-8978-9E878A3CF4D0}"/>
              </a:ext>
            </a:extLst>
          </p:cNvPr>
          <p:cNvSpPr txBox="1">
            <a:spLocks/>
          </p:cNvSpPr>
          <p:nvPr/>
        </p:nvSpPr>
        <p:spPr>
          <a:xfrm>
            <a:off x="138736" y="0"/>
            <a:ext cx="9203295" cy="453895"/>
          </a:xfrm>
          <a:prstGeom prst="rect">
            <a:avLst/>
          </a:prstGeom>
        </p:spPr>
        <p:txBody>
          <a:bodyPr vert="horz" lIns="91440" tIns="45720" rIns="91440" bIns="45720" rtlCol="0" anchor="ctr">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0" indent="0">
              <a:buNone/>
            </a:pPr>
            <a:r>
              <a:rPr lang="ja-JP" altLang="en-US" sz="2000" dirty="0">
                <a:latin typeface="HGP創英角ｺﾞｼｯｸUB" panose="020B0900000000000000" pitchFamily="50" charset="-128"/>
                <a:ea typeface="HGP創英角ｺﾞｼｯｸUB" panose="020B0900000000000000" pitchFamily="50" charset="-128"/>
              </a:rPr>
              <a:t>■企業・団体名等：</a:t>
            </a:r>
            <a:r>
              <a:rPr lang="ja-JP" altLang="en-US" sz="2000" dirty="0">
                <a:solidFill>
                  <a:srgbClr val="FF0000"/>
                </a:solidFill>
                <a:latin typeface="HGP創英角ｺﾞｼｯｸUB" panose="020B0900000000000000" pitchFamily="50" charset="-128"/>
                <a:ea typeface="HGP創英角ｺﾞｼｯｸUB" panose="020B0900000000000000" pitchFamily="50" charset="-128"/>
              </a:rPr>
              <a:t>浜通り水産</a:t>
            </a:r>
          </a:p>
        </p:txBody>
      </p:sp>
      <p:sp>
        <p:nvSpPr>
          <p:cNvPr id="24" name="テキスト ボックス 23">
            <a:extLst>
              <a:ext uri="{FF2B5EF4-FFF2-40B4-BE49-F238E27FC236}">
                <a16:creationId xmlns:a16="http://schemas.microsoft.com/office/drawing/2014/main" id="{6D8712C4-C00D-4511-9DF3-8B514D49F832}"/>
              </a:ext>
            </a:extLst>
          </p:cNvPr>
          <p:cNvSpPr txBox="1"/>
          <p:nvPr/>
        </p:nvSpPr>
        <p:spPr>
          <a:xfrm>
            <a:off x="245737" y="714818"/>
            <a:ext cx="9497861" cy="2629202"/>
          </a:xfrm>
          <a:prstGeom prst="rect">
            <a:avLst/>
          </a:prstGeom>
          <a:noFill/>
          <a:ln>
            <a:solidFill>
              <a:schemeClr val="bg1">
                <a:lumMod val="65000"/>
              </a:schemeClr>
            </a:solidFill>
          </a:ln>
        </p:spPr>
        <p:txBody>
          <a:bodyPr wrap="square" rtlCol="0" anchor="ctr">
            <a:noAutofit/>
          </a:bodyPr>
          <a:lstStyle/>
          <a:p>
            <a:pPr algn="just"/>
            <a:r>
              <a:rPr lang="ja-JP" altLang="en-US" sz="1400" dirty="0">
                <a:solidFill>
                  <a:srgbClr val="FF0000"/>
                </a:solidFill>
                <a:latin typeface="Meiryo UI" panose="020B0604030504040204" pitchFamily="50" charset="-128"/>
                <a:ea typeface="Meiryo UI" panose="020B0604030504040204" pitchFamily="50" charset="-128"/>
              </a:rPr>
              <a:t>　</a:t>
            </a:r>
          </a:p>
        </p:txBody>
      </p:sp>
      <p:sp>
        <p:nvSpPr>
          <p:cNvPr id="19" name="テキスト ボックス 18">
            <a:extLst>
              <a:ext uri="{FF2B5EF4-FFF2-40B4-BE49-F238E27FC236}">
                <a16:creationId xmlns:a16="http://schemas.microsoft.com/office/drawing/2014/main" id="{392F2E49-7033-4178-B0AB-BDBD39F1163A}"/>
              </a:ext>
            </a:extLst>
          </p:cNvPr>
          <p:cNvSpPr txBox="1"/>
          <p:nvPr/>
        </p:nvSpPr>
        <p:spPr>
          <a:xfrm>
            <a:off x="242044" y="454461"/>
            <a:ext cx="5350423" cy="276999"/>
          </a:xfrm>
          <a:prstGeom prst="rect">
            <a:avLst/>
          </a:prstGeom>
          <a:noFill/>
          <a:ln>
            <a:noFill/>
          </a:ln>
        </p:spPr>
        <p:txBody>
          <a:bodyPr wrap="square" rtlCol="0">
            <a:spAutoFit/>
          </a:bodyPr>
          <a:lstStyle/>
          <a:p>
            <a:r>
              <a:rPr kumimoji="1" lang="en-US" altLang="ja-JP" sz="1200" dirty="0">
                <a:latin typeface="Meiryo UI" panose="020B0604030504040204" pitchFamily="50" charset="-128"/>
                <a:ea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rPr>
              <a:t>事業スキーム</a:t>
            </a:r>
            <a:r>
              <a:rPr kumimoji="1" lang="en-US" altLang="ja-JP" sz="1200" dirty="0">
                <a:latin typeface="Meiryo UI" panose="020B0604030504040204" pitchFamily="50" charset="-128"/>
                <a:ea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endParaRPr>
          </a:p>
        </p:txBody>
      </p:sp>
      <p:sp>
        <p:nvSpPr>
          <p:cNvPr id="23" name="テキスト ボックス 22">
            <a:extLst>
              <a:ext uri="{FF2B5EF4-FFF2-40B4-BE49-F238E27FC236}">
                <a16:creationId xmlns:a16="http://schemas.microsoft.com/office/drawing/2014/main" id="{392F2E49-7033-4178-B0AB-BDBD39F1163A}"/>
              </a:ext>
            </a:extLst>
          </p:cNvPr>
          <p:cNvSpPr txBox="1"/>
          <p:nvPr/>
        </p:nvSpPr>
        <p:spPr>
          <a:xfrm>
            <a:off x="142253" y="3632689"/>
            <a:ext cx="369332" cy="1891562"/>
          </a:xfrm>
          <a:prstGeom prst="rect">
            <a:avLst/>
          </a:prstGeom>
          <a:noFill/>
          <a:ln>
            <a:noFill/>
          </a:ln>
        </p:spPr>
        <p:txBody>
          <a:bodyPr vert="eaVert" wrap="square" rtlCol="0">
            <a:spAutoFit/>
          </a:bodyPr>
          <a:lstStyle/>
          <a:p>
            <a:r>
              <a:rPr kumimoji="1" lang="en-US" altLang="ja-JP" sz="1200" dirty="0">
                <a:latin typeface="Meiryo UI" panose="020B0604030504040204" pitchFamily="50" charset="-128"/>
                <a:ea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rPr>
              <a:t>年間スケジュール</a:t>
            </a:r>
            <a:r>
              <a:rPr kumimoji="1" lang="en-US" altLang="ja-JP" sz="1200" dirty="0">
                <a:latin typeface="Meiryo UI" panose="020B0604030504040204" pitchFamily="50" charset="-128"/>
                <a:ea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endParaRPr>
          </a:p>
        </p:txBody>
      </p:sp>
      <p:sp>
        <p:nvSpPr>
          <p:cNvPr id="28" name="正方形/長方形 37">
            <a:extLst>
              <a:ext uri="{FF2B5EF4-FFF2-40B4-BE49-F238E27FC236}">
                <a16:creationId xmlns:a16="http://schemas.microsoft.com/office/drawing/2014/main" id="{ECE9EC01-C7BE-4B76-85DD-30656E5718DE}"/>
              </a:ext>
            </a:extLst>
          </p:cNvPr>
          <p:cNvSpPr>
            <a:spLocks noChangeArrowheads="1"/>
          </p:cNvSpPr>
          <p:nvPr/>
        </p:nvSpPr>
        <p:spPr bwMode="auto">
          <a:xfrm>
            <a:off x="325379" y="3021660"/>
            <a:ext cx="1819364" cy="276999"/>
          </a:xfrm>
          <a:prstGeom prst="rect">
            <a:avLst/>
          </a:prstGeom>
          <a:solidFill>
            <a:schemeClr val="bg1"/>
          </a:solidFill>
          <a:ln w="28575">
            <a:solidFill>
              <a:srgbClr val="FF0000"/>
            </a:solidFill>
          </a:ln>
        </p:spPr>
        <p:txBody>
          <a:bodyPr wrap="square">
            <a:spAutoFit/>
          </a:bodyP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algn="ctr" defTabSz="914400" fontAlgn="base">
              <a:spcBef>
                <a:spcPts val="600"/>
              </a:spcBef>
              <a:spcAft>
                <a:spcPct val="0"/>
              </a:spcAft>
            </a:pPr>
            <a:r>
              <a:rPr lang="ja-JP" altLang="en-US" sz="1200" dirty="0">
                <a:solidFill>
                  <a:srgbClr val="FF0000"/>
                </a:solidFill>
                <a:latin typeface="Meiryo UI" panose="020B0604030504040204" pitchFamily="50" charset="-128"/>
                <a:ea typeface="Meiryo UI" panose="020B0604030504040204" pitchFamily="50" charset="-128"/>
              </a:rPr>
              <a:t>２０２４年度</a:t>
            </a:r>
            <a:endParaRPr lang="en-US" altLang="ja-JP" sz="1200" dirty="0">
              <a:solidFill>
                <a:srgbClr val="FF0000"/>
              </a:solidFill>
              <a:latin typeface="Meiryo UI" panose="020B0604030504040204" pitchFamily="50" charset="-128"/>
              <a:ea typeface="Meiryo UI" panose="020B0604030504040204" pitchFamily="50" charset="-128"/>
            </a:endParaRPr>
          </a:p>
        </p:txBody>
      </p:sp>
      <p:sp>
        <p:nvSpPr>
          <p:cNvPr id="46" name="テキスト プレースホルダー 1">
            <a:extLst>
              <a:ext uri="{FF2B5EF4-FFF2-40B4-BE49-F238E27FC236}">
                <a16:creationId xmlns:a16="http://schemas.microsoft.com/office/drawing/2014/main" id="{611C7F0C-8032-4FD3-8070-4D042985687C}"/>
              </a:ext>
            </a:extLst>
          </p:cNvPr>
          <p:cNvSpPr txBox="1">
            <a:spLocks/>
          </p:cNvSpPr>
          <p:nvPr/>
        </p:nvSpPr>
        <p:spPr>
          <a:xfrm>
            <a:off x="8801943" y="65564"/>
            <a:ext cx="899266" cy="307235"/>
          </a:xfrm>
          <a:prstGeom prst="rect">
            <a:avLst/>
          </a:prstGeom>
          <a:solidFill>
            <a:schemeClr val="bg1"/>
          </a:solidFill>
          <a:ln w="19050">
            <a:solidFill>
              <a:srgbClr val="FF0000"/>
            </a:solidFill>
          </a:ln>
        </p:spPr>
        <p:txBody>
          <a:bodyPr anchor="ctr"/>
          <a:lstStyle>
            <a:lvl1pPr marL="0" indent="0" algn="l" defTabSz="914400" rtl="0" eaLnBrk="1" latinLnBrk="0" hangingPunct="1">
              <a:lnSpc>
                <a:spcPct val="90000"/>
              </a:lnSpc>
              <a:spcBef>
                <a:spcPts val="1000"/>
              </a:spcBef>
              <a:buFont typeface="Arial" panose="020B0604020202020204" pitchFamily="34" charset="0"/>
              <a:buNone/>
              <a:defRPr kumimoji="1" sz="1800" kern="1200">
                <a:solidFill>
                  <a:schemeClr val="tx1"/>
                </a:solidFill>
                <a:latin typeface="+mn-lt"/>
                <a:ea typeface="+mn-ea"/>
                <a:cs typeface="+mn-cs"/>
              </a:defRPr>
            </a:lvl1pPr>
            <a:lvl2pPr marL="457200" indent="0" algn="l" defTabSz="914400" rtl="0" eaLnBrk="1" latinLnBrk="0" hangingPunct="1">
              <a:lnSpc>
                <a:spcPct val="90000"/>
              </a:lnSpc>
              <a:spcBef>
                <a:spcPts val="500"/>
              </a:spcBef>
              <a:buFont typeface="Arial" panose="020B0604020202020204" pitchFamily="34" charset="0"/>
              <a:buNone/>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algn="ctr"/>
            <a:r>
              <a:rPr lang="ja-JP" altLang="en-US" sz="1400" b="1" dirty="0">
                <a:solidFill>
                  <a:srgbClr val="FF0000"/>
                </a:solidFill>
                <a:latin typeface="HGP創英角ｺﾞｼｯｸUB" panose="020B0900000000000000" pitchFamily="50" charset="-128"/>
                <a:ea typeface="HGP創英角ｺﾞｼｯｸUB" panose="020B0900000000000000" pitchFamily="50" charset="-128"/>
              </a:rPr>
              <a:t>記入例</a:t>
            </a:r>
          </a:p>
        </p:txBody>
      </p:sp>
      <p:sp>
        <p:nvSpPr>
          <p:cNvPr id="37" name="正方形/長方形 37">
            <a:extLst>
              <a:ext uri="{FF2B5EF4-FFF2-40B4-BE49-F238E27FC236}">
                <a16:creationId xmlns:a16="http://schemas.microsoft.com/office/drawing/2014/main" id="{ECE9EC01-C7BE-4B76-85DD-30656E5718DE}"/>
              </a:ext>
            </a:extLst>
          </p:cNvPr>
          <p:cNvSpPr>
            <a:spLocks noChangeArrowheads="1"/>
          </p:cNvSpPr>
          <p:nvPr/>
        </p:nvSpPr>
        <p:spPr bwMode="auto">
          <a:xfrm>
            <a:off x="2215593" y="3021660"/>
            <a:ext cx="1819364" cy="276999"/>
          </a:xfrm>
          <a:prstGeom prst="rect">
            <a:avLst/>
          </a:prstGeom>
          <a:solidFill>
            <a:schemeClr val="bg1"/>
          </a:solidFill>
          <a:ln w="28575">
            <a:solidFill>
              <a:srgbClr val="FF0000"/>
            </a:solidFill>
          </a:ln>
        </p:spPr>
        <p:txBody>
          <a:bodyPr wrap="square">
            <a:spAutoFit/>
          </a:bodyP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algn="ctr" defTabSz="914400" fontAlgn="base">
              <a:spcBef>
                <a:spcPts val="600"/>
              </a:spcBef>
              <a:spcAft>
                <a:spcPct val="0"/>
              </a:spcAft>
            </a:pPr>
            <a:r>
              <a:rPr lang="ja-JP" altLang="en-US" sz="1200" dirty="0">
                <a:solidFill>
                  <a:srgbClr val="FF0000"/>
                </a:solidFill>
                <a:latin typeface="Meiryo UI" panose="020B0604030504040204" pitchFamily="50" charset="-128"/>
                <a:ea typeface="Meiryo UI" panose="020B0604030504040204" pitchFamily="50" charset="-128"/>
              </a:rPr>
              <a:t>２０２５年度</a:t>
            </a:r>
            <a:endParaRPr lang="en-US" altLang="ja-JP" sz="1200" dirty="0">
              <a:solidFill>
                <a:srgbClr val="FF0000"/>
              </a:solidFill>
              <a:latin typeface="Meiryo UI" panose="020B0604030504040204" pitchFamily="50" charset="-128"/>
              <a:ea typeface="Meiryo UI" panose="020B0604030504040204" pitchFamily="50" charset="-128"/>
            </a:endParaRPr>
          </a:p>
        </p:txBody>
      </p:sp>
      <p:sp>
        <p:nvSpPr>
          <p:cNvPr id="38" name="正方形/長方形 37">
            <a:extLst>
              <a:ext uri="{FF2B5EF4-FFF2-40B4-BE49-F238E27FC236}">
                <a16:creationId xmlns:a16="http://schemas.microsoft.com/office/drawing/2014/main" id="{ECE9EC01-C7BE-4B76-85DD-30656E5718DE}"/>
              </a:ext>
            </a:extLst>
          </p:cNvPr>
          <p:cNvSpPr>
            <a:spLocks noChangeArrowheads="1"/>
          </p:cNvSpPr>
          <p:nvPr/>
        </p:nvSpPr>
        <p:spPr bwMode="auto">
          <a:xfrm>
            <a:off x="4102167" y="3021660"/>
            <a:ext cx="1819364" cy="276999"/>
          </a:xfrm>
          <a:prstGeom prst="rect">
            <a:avLst/>
          </a:prstGeom>
          <a:solidFill>
            <a:schemeClr val="bg1"/>
          </a:solidFill>
          <a:ln w="28575">
            <a:solidFill>
              <a:srgbClr val="FF0000"/>
            </a:solidFill>
          </a:ln>
        </p:spPr>
        <p:txBody>
          <a:bodyPr wrap="square">
            <a:spAutoFit/>
          </a:bodyP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algn="ctr" defTabSz="914400" fontAlgn="base">
              <a:spcBef>
                <a:spcPts val="600"/>
              </a:spcBef>
              <a:spcAft>
                <a:spcPct val="0"/>
              </a:spcAft>
            </a:pPr>
            <a:r>
              <a:rPr lang="ja-JP" altLang="en-US" sz="1200" dirty="0">
                <a:solidFill>
                  <a:srgbClr val="FF0000"/>
                </a:solidFill>
                <a:latin typeface="Meiryo UI" panose="020B0604030504040204" pitchFamily="50" charset="-128"/>
                <a:ea typeface="Meiryo UI" panose="020B0604030504040204" pitchFamily="50" charset="-128"/>
              </a:rPr>
              <a:t>２０２６年度</a:t>
            </a:r>
            <a:endParaRPr lang="en-US" altLang="ja-JP" sz="1200" dirty="0">
              <a:solidFill>
                <a:srgbClr val="FF0000"/>
              </a:solidFill>
              <a:latin typeface="Meiryo UI" panose="020B0604030504040204" pitchFamily="50" charset="-128"/>
              <a:ea typeface="Meiryo UI" panose="020B0604030504040204" pitchFamily="50" charset="-128"/>
            </a:endParaRPr>
          </a:p>
        </p:txBody>
      </p:sp>
      <p:sp>
        <p:nvSpPr>
          <p:cNvPr id="39" name="正方形/長方形 38">
            <a:extLst>
              <a:ext uri="{FF2B5EF4-FFF2-40B4-BE49-F238E27FC236}">
                <a16:creationId xmlns:a16="http://schemas.microsoft.com/office/drawing/2014/main" id="{ECE9EC01-C7BE-4B76-85DD-30656E5718DE}"/>
              </a:ext>
            </a:extLst>
          </p:cNvPr>
          <p:cNvSpPr>
            <a:spLocks noChangeArrowheads="1"/>
          </p:cNvSpPr>
          <p:nvPr/>
        </p:nvSpPr>
        <p:spPr bwMode="auto">
          <a:xfrm>
            <a:off x="5990060" y="3021660"/>
            <a:ext cx="1819364" cy="276999"/>
          </a:xfrm>
          <a:prstGeom prst="rect">
            <a:avLst/>
          </a:prstGeom>
          <a:solidFill>
            <a:schemeClr val="bg1"/>
          </a:solidFill>
          <a:ln w="28575">
            <a:solidFill>
              <a:srgbClr val="FF0000"/>
            </a:solidFill>
          </a:ln>
        </p:spPr>
        <p:txBody>
          <a:bodyPr wrap="square">
            <a:spAutoFit/>
          </a:bodyP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algn="ctr" defTabSz="914400" fontAlgn="base">
              <a:spcBef>
                <a:spcPts val="600"/>
              </a:spcBef>
              <a:spcAft>
                <a:spcPct val="0"/>
              </a:spcAft>
            </a:pPr>
            <a:r>
              <a:rPr lang="ja-JP" altLang="en-US" sz="1200" dirty="0">
                <a:solidFill>
                  <a:srgbClr val="FF0000"/>
                </a:solidFill>
                <a:latin typeface="Meiryo UI" panose="020B0604030504040204" pitchFamily="50" charset="-128"/>
                <a:ea typeface="Meiryo UI" panose="020B0604030504040204" pitchFamily="50" charset="-128"/>
              </a:rPr>
              <a:t>２０２７年度</a:t>
            </a:r>
            <a:endParaRPr lang="en-US" altLang="ja-JP" sz="1200" dirty="0">
              <a:solidFill>
                <a:srgbClr val="FF0000"/>
              </a:solidFill>
              <a:latin typeface="Meiryo UI" panose="020B0604030504040204" pitchFamily="50" charset="-128"/>
              <a:ea typeface="Meiryo UI" panose="020B0604030504040204" pitchFamily="50" charset="-128"/>
            </a:endParaRPr>
          </a:p>
        </p:txBody>
      </p:sp>
      <p:sp>
        <p:nvSpPr>
          <p:cNvPr id="50" name="正方形/長方形 49">
            <a:extLst>
              <a:ext uri="{FF2B5EF4-FFF2-40B4-BE49-F238E27FC236}">
                <a16:creationId xmlns:a16="http://schemas.microsoft.com/office/drawing/2014/main" id="{ECE9EC01-C7BE-4B76-85DD-30656E5718DE}"/>
              </a:ext>
            </a:extLst>
          </p:cNvPr>
          <p:cNvSpPr>
            <a:spLocks noChangeArrowheads="1"/>
          </p:cNvSpPr>
          <p:nvPr/>
        </p:nvSpPr>
        <p:spPr bwMode="auto">
          <a:xfrm>
            <a:off x="7880274" y="3021660"/>
            <a:ext cx="1819364" cy="276999"/>
          </a:xfrm>
          <a:prstGeom prst="rect">
            <a:avLst/>
          </a:prstGeom>
          <a:solidFill>
            <a:schemeClr val="bg1"/>
          </a:solidFill>
          <a:ln w="28575">
            <a:solidFill>
              <a:srgbClr val="FF0000"/>
            </a:solidFill>
          </a:ln>
        </p:spPr>
        <p:txBody>
          <a:bodyPr wrap="square">
            <a:spAutoFit/>
          </a:bodyPr>
          <a:lstStyle>
            <a:lvl1pPr>
              <a:defRPr kumimoji="1" sz="1000">
                <a:solidFill>
                  <a:srgbClr val="000000"/>
                </a:solidFill>
                <a:latin typeface="Arial" panose="020B0604020202020204" pitchFamily="34" charset="0"/>
                <a:ea typeface="ＭＳ Ｐゴシック" panose="020B0600070205080204" pitchFamily="50" charset="-128"/>
              </a:defRPr>
            </a:lvl1pPr>
            <a:lvl2pPr marL="742950" indent="-285750">
              <a:defRPr kumimoji="1" sz="1000">
                <a:solidFill>
                  <a:srgbClr val="000000"/>
                </a:solidFill>
                <a:latin typeface="Arial" panose="020B0604020202020204" pitchFamily="34" charset="0"/>
                <a:ea typeface="ＭＳ Ｐゴシック" panose="020B0600070205080204" pitchFamily="50" charset="-128"/>
              </a:defRPr>
            </a:lvl2pPr>
            <a:lvl3pPr marL="1143000" indent="-228600">
              <a:defRPr kumimoji="1" sz="1000">
                <a:solidFill>
                  <a:srgbClr val="000000"/>
                </a:solidFill>
                <a:latin typeface="Arial" panose="020B0604020202020204" pitchFamily="34" charset="0"/>
                <a:ea typeface="ＭＳ Ｐゴシック" panose="020B0600070205080204" pitchFamily="50" charset="-128"/>
              </a:defRPr>
            </a:lvl3pPr>
            <a:lvl4pPr marL="1600200" indent="-228600">
              <a:defRPr kumimoji="1" sz="1000">
                <a:solidFill>
                  <a:srgbClr val="000000"/>
                </a:solidFill>
                <a:latin typeface="Arial" panose="020B0604020202020204" pitchFamily="34" charset="0"/>
                <a:ea typeface="ＭＳ Ｐゴシック" panose="020B0600070205080204" pitchFamily="50" charset="-128"/>
              </a:defRPr>
            </a:lvl4pPr>
            <a:lvl5pPr marL="2057400" indent="-228600">
              <a:defRPr kumimoji="1" sz="1000">
                <a:solidFill>
                  <a:srgbClr val="000000"/>
                </a:solidFill>
                <a:latin typeface="Arial" panose="020B0604020202020204" pitchFamily="34" charset="0"/>
                <a:ea typeface="ＭＳ Ｐゴシック" panose="020B0600070205080204" pitchFamily="50" charset="-128"/>
              </a:defRPr>
            </a:lvl5pPr>
            <a:lvl6pPr marL="25146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6pPr>
            <a:lvl7pPr marL="29718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7pPr>
            <a:lvl8pPr marL="34290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8pPr>
            <a:lvl9pPr marL="3886200" indent="-228600" eaLnBrk="0" fontAlgn="base" hangingPunct="0">
              <a:spcBef>
                <a:spcPct val="0"/>
              </a:spcBef>
              <a:spcAft>
                <a:spcPct val="0"/>
              </a:spcAft>
              <a:defRPr kumimoji="1" sz="1000">
                <a:solidFill>
                  <a:srgbClr val="000000"/>
                </a:solidFill>
                <a:latin typeface="Arial" panose="020B0604020202020204" pitchFamily="34" charset="0"/>
                <a:ea typeface="ＭＳ Ｐゴシック" panose="020B0600070205080204" pitchFamily="50" charset="-128"/>
              </a:defRPr>
            </a:lvl9pPr>
          </a:lstStyle>
          <a:p>
            <a:pPr algn="ctr" defTabSz="914400" fontAlgn="base">
              <a:spcBef>
                <a:spcPts val="600"/>
              </a:spcBef>
              <a:spcAft>
                <a:spcPct val="0"/>
              </a:spcAft>
            </a:pPr>
            <a:r>
              <a:rPr lang="ja-JP" altLang="en-US" sz="1200" dirty="0">
                <a:solidFill>
                  <a:srgbClr val="FF0000"/>
                </a:solidFill>
                <a:latin typeface="Meiryo UI" panose="020B0604030504040204" pitchFamily="50" charset="-128"/>
                <a:ea typeface="Meiryo UI" panose="020B0604030504040204" pitchFamily="50" charset="-128"/>
              </a:rPr>
              <a:t>２０２８年度</a:t>
            </a:r>
            <a:endParaRPr lang="en-US" altLang="ja-JP" sz="1200" dirty="0">
              <a:solidFill>
                <a:srgbClr val="FF0000"/>
              </a:solidFill>
              <a:latin typeface="Meiryo UI" panose="020B0604030504040204" pitchFamily="50" charset="-128"/>
              <a:ea typeface="Meiryo UI" panose="020B0604030504040204" pitchFamily="50" charset="-128"/>
            </a:endParaRPr>
          </a:p>
        </p:txBody>
      </p:sp>
      <p:sp>
        <p:nvSpPr>
          <p:cNvPr id="2" name="右矢印 1"/>
          <p:cNvSpPr/>
          <p:nvPr/>
        </p:nvSpPr>
        <p:spPr>
          <a:xfrm>
            <a:off x="342918" y="2467185"/>
            <a:ext cx="1801825" cy="493340"/>
          </a:xfrm>
          <a:prstGeom prst="rightArrow">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 name="テキスト ボックス 2"/>
          <p:cNvSpPr txBox="1"/>
          <p:nvPr/>
        </p:nvSpPr>
        <p:spPr>
          <a:xfrm>
            <a:off x="386923" y="1907934"/>
            <a:ext cx="1696853" cy="577081"/>
          </a:xfrm>
          <a:prstGeom prst="rect">
            <a:avLst/>
          </a:prstGeom>
          <a:noFill/>
          <a:ln>
            <a:solidFill>
              <a:srgbClr val="FF0000"/>
            </a:solidFill>
            <a:prstDash val="sysDash"/>
          </a:ln>
        </p:spPr>
        <p:txBody>
          <a:bodyPr wrap="square" rtlCol="0">
            <a:spAutoFit/>
          </a:bodyPr>
          <a:lstStyle/>
          <a:p>
            <a:r>
              <a:rPr kumimoji="1" lang="ja-JP" altLang="en-US" sz="1050" dirty="0">
                <a:solidFill>
                  <a:srgbClr val="FF0000"/>
                </a:solidFill>
                <a:latin typeface="メイリオ" panose="020B0604030504040204" pitchFamily="50" charset="-128"/>
                <a:ea typeface="メイリオ" panose="020B0604030504040204" pitchFamily="50" charset="-128"/>
              </a:rPr>
              <a:t>イベント開催を通した口コミ、</a:t>
            </a:r>
            <a:r>
              <a:rPr kumimoji="1" lang="en-US" altLang="ja-JP" sz="1050" dirty="0">
                <a:solidFill>
                  <a:srgbClr val="FF0000"/>
                </a:solidFill>
                <a:latin typeface="メイリオ" panose="020B0604030504040204" pitchFamily="50" charset="-128"/>
                <a:ea typeface="メイリオ" panose="020B0604030504040204" pitchFamily="50" charset="-128"/>
              </a:rPr>
              <a:t>SNS</a:t>
            </a:r>
            <a:r>
              <a:rPr kumimoji="1" lang="ja-JP" altLang="en-US" sz="1050" dirty="0">
                <a:solidFill>
                  <a:srgbClr val="FF0000"/>
                </a:solidFill>
                <a:latin typeface="メイリオ" panose="020B0604030504040204" pitchFamily="50" charset="-128"/>
                <a:ea typeface="メイリオ" panose="020B0604030504040204" pitchFamily="50" charset="-128"/>
              </a:rPr>
              <a:t>による魅力の情報発信を実施</a:t>
            </a:r>
          </a:p>
        </p:txBody>
      </p:sp>
      <p:sp>
        <p:nvSpPr>
          <p:cNvPr id="5" name="テキスト ボックス 4"/>
          <p:cNvSpPr txBox="1"/>
          <p:nvPr/>
        </p:nvSpPr>
        <p:spPr>
          <a:xfrm>
            <a:off x="483578" y="2584940"/>
            <a:ext cx="1310054" cy="276999"/>
          </a:xfrm>
          <a:prstGeom prst="rect">
            <a:avLst/>
          </a:prstGeom>
          <a:noFill/>
        </p:spPr>
        <p:txBody>
          <a:bodyPr wrap="square" rtlCol="0">
            <a:spAutoFit/>
          </a:bodyPr>
          <a:lstStyle/>
          <a:p>
            <a:pPr algn="ctr"/>
            <a:r>
              <a:rPr kumimoji="1" lang="ja-JP" altLang="en-US" sz="1200" dirty="0">
                <a:solidFill>
                  <a:schemeClr val="bg1"/>
                </a:solidFill>
                <a:latin typeface="HGS創英角ｺﾞｼｯｸUB" panose="020B0900000000000000" pitchFamily="50" charset="-128"/>
                <a:ea typeface="HGS創英角ｺﾞｼｯｸUB" panose="020B0900000000000000" pitchFamily="50" charset="-128"/>
              </a:rPr>
              <a:t>立上げ</a:t>
            </a:r>
          </a:p>
        </p:txBody>
      </p:sp>
      <p:sp>
        <p:nvSpPr>
          <p:cNvPr id="51" name="右矢印 50"/>
          <p:cNvSpPr/>
          <p:nvPr/>
        </p:nvSpPr>
        <p:spPr>
          <a:xfrm>
            <a:off x="2250761" y="2497753"/>
            <a:ext cx="3670770" cy="493340"/>
          </a:xfrm>
          <a:prstGeom prst="rightArrow">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2" name="テキスト ボックス 51"/>
          <p:cNvSpPr txBox="1"/>
          <p:nvPr/>
        </p:nvSpPr>
        <p:spPr>
          <a:xfrm>
            <a:off x="3282830" y="2594715"/>
            <a:ext cx="1310054" cy="276999"/>
          </a:xfrm>
          <a:prstGeom prst="rect">
            <a:avLst/>
          </a:prstGeom>
          <a:noFill/>
        </p:spPr>
        <p:txBody>
          <a:bodyPr wrap="square" rtlCol="0">
            <a:spAutoFit/>
          </a:bodyPr>
          <a:lstStyle/>
          <a:p>
            <a:pPr algn="ctr"/>
            <a:r>
              <a:rPr kumimoji="1" lang="ja-JP" altLang="en-US" sz="1200" dirty="0">
                <a:solidFill>
                  <a:schemeClr val="bg1"/>
                </a:solidFill>
                <a:latin typeface="HGS創英角ｺﾞｼｯｸUB" panose="020B0900000000000000" pitchFamily="50" charset="-128"/>
                <a:ea typeface="HGS創英角ｺﾞｼｯｸUB" panose="020B0900000000000000" pitchFamily="50" charset="-128"/>
              </a:rPr>
              <a:t>推進</a:t>
            </a:r>
          </a:p>
        </p:txBody>
      </p:sp>
      <p:sp>
        <p:nvSpPr>
          <p:cNvPr id="53" name="テキスト ボックス 52"/>
          <p:cNvSpPr txBox="1"/>
          <p:nvPr/>
        </p:nvSpPr>
        <p:spPr>
          <a:xfrm>
            <a:off x="2224962" y="1910857"/>
            <a:ext cx="1808602" cy="577081"/>
          </a:xfrm>
          <a:prstGeom prst="rect">
            <a:avLst/>
          </a:prstGeom>
          <a:noFill/>
          <a:ln>
            <a:solidFill>
              <a:srgbClr val="FF0000"/>
            </a:solidFill>
            <a:prstDash val="sysDash"/>
          </a:ln>
        </p:spPr>
        <p:txBody>
          <a:bodyPr wrap="square" rtlCol="0">
            <a:spAutoFit/>
          </a:bodyPr>
          <a:lstStyle/>
          <a:p>
            <a:r>
              <a:rPr kumimoji="1" lang="ja-JP" altLang="en-US" sz="1050" dirty="0">
                <a:solidFill>
                  <a:srgbClr val="FF0000"/>
                </a:solidFill>
                <a:latin typeface="メイリオ" panose="020B0604030504040204" pitchFamily="50" charset="-128"/>
                <a:ea typeface="メイリオ" panose="020B0604030504040204" pitchFamily="50" charset="-128"/>
              </a:rPr>
              <a:t>県内外イベント開催による認知をさらに拡大し、消費の安定化、ファン獲得</a:t>
            </a:r>
          </a:p>
        </p:txBody>
      </p:sp>
      <p:sp>
        <p:nvSpPr>
          <p:cNvPr id="54" name="テキスト ボックス 53"/>
          <p:cNvSpPr txBox="1"/>
          <p:nvPr/>
        </p:nvSpPr>
        <p:spPr>
          <a:xfrm>
            <a:off x="4169442" y="1907934"/>
            <a:ext cx="1696853" cy="577081"/>
          </a:xfrm>
          <a:prstGeom prst="rect">
            <a:avLst/>
          </a:prstGeom>
          <a:noFill/>
          <a:ln>
            <a:solidFill>
              <a:srgbClr val="FF0000"/>
            </a:solidFill>
            <a:prstDash val="sysDash"/>
          </a:ln>
        </p:spPr>
        <p:txBody>
          <a:bodyPr wrap="square" rtlCol="0">
            <a:spAutoFit/>
          </a:bodyPr>
          <a:lstStyle/>
          <a:p>
            <a:r>
              <a:rPr kumimoji="1" lang="ja-JP" altLang="en-US" sz="1050" dirty="0">
                <a:solidFill>
                  <a:srgbClr val="FF0000"/>
                </a:solidFill>
                <a:latin typeface="メイリオ" panose="020B0604030504040204" pitchFamily="50" charset="-128"/>
                <a:ea typeface="メイリオ" panose="020B0604030504040204" pitchFamily="50" charset="-128"/>
              </a:rPr>
              <a:t>過去イベントを通して関係人口化した方々の来訪を通した消費喚起を促進</a:t>
            </a:r>
          </a:p>
        </p:txBody>
      </p:sp>
      <p:sp>
        <p:nvSpPr>
          <p:cNvPr id="55" name="右矢印 54"/>
          <p:cNvSpPr/>
          <p:nvPr/>
        </p:nvSpPr>
        <p:spPr>
          <a:xfrm>
            <a:off x="5986479" y="2492121"/>
            <a:ext cx="3670770" cy="493340"/>
          </a:xfrm>
          <a:prstGeom prst="rightArrow">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6" name="テキスト ボックス 55"/>
          <p:cNvSpPr txBox="1"/>
          <p:nvPr/>
        </p:nvSpPr>
        <p:spPr>
          <a:xfrm>
            <a:off x="7166837" y="2584939"/>
            <a:ext cx="1310054" cy="276999"/>
          </a:xfrm>
          <a:prstGeom prst="rect">
            <a:avLst/>
          </a:prstGeom>
          <a:noFill/>
        </p:spPr>
        <p:txBody>
          <a:bodyPr wrap="square" rtlCol="0">
            <a:spAutoFit/>
          </a:bodyPr>
          <a:lstStyle/>
          <a:p>
            <a:pPr algn="ctr"/>
            <a:r>
              <a:rPr kumimoji="1" lang="ja-JP" altLang="en-US" sz="1200" dirty="0">
                <a:solidFill>
                  <a:schemeClr val="bg1"/>
                </a:solidFill>
                <a:latin typeface="HGS創英角ｺﾞｼｯｸUB" panose="020B0900000000000000" pitchFamily="50" charset="-128"/>
                <a:ea typeface="HGS創英角ｺﾞｼｯｸUB" panose="020B0900000000000000" pitchFamily="50" charset="-128"/>
              </a:rPr>
              <a:t>自走</a:t>
            </a:r>
          </a:p>
        </p:txBody>
      </p:sp>
      <p:sp>
        <p:nvSpPr>
          <p:cNvPr id="57" name="テキスト ボックス 56"/>
          <p:cNvSpPr txBox="1"/>
          <p:nvPr/>
        </p:nvSpPr>
        <p:spPr>
          <a:xfrm>
            <a:off x="6039253" y="1910857"/>
            <a:ext cx="1696853" cy="577081"/>
          </a:xfrm>
          <a:prstGeom prst="rect">
            <a:avLst/>
          </a:prstGeom>
          <a:noFill/>
          <a:ln>
            <a:solidFill>
              <a:srgbClr val="FF0000"/>
            </a:solidFill>
            <a:prstDash val="sysDash"/>
          </a:ln>
        </p:spPr>
        <p:txBody>
          <a:bodyPr wrap="square" rtlCol="0">
            <a:spAutoFit/>
          </a:bodyPr>
          <a:lstStyle/>
          <a:p>
            <a:r>
              <a:rPr kumimoji="1" lang="ja-JP" altLang="en-US" sz="1050" dirty="0">
                <a:solidFill>
                  <a:srgbClr val="FF0000"/>
                </a:solidFill>
                <a:latin typeface="メイリオ" panose="020B0604030504040204" pitchFamily="50" charset="-128"/>
                <a:ea typeface="メイリオ" panose="020B0604030504040204" pitchFamily="50" charset="-128"/>
              </a:rPr>
              <a:t>インバウンド拡大に伴い、海外イベントへの出店による販路拡大を図る</a:t>
            </a:r>
          </a:p>
        </p:txBody>
      </p:sp>
      <p:sp>
        <p:nvSpPr>
          <p:cNvPr id="58" name="テキスト ボックス 57"/>
          <p:cNvSpPr txBox="1"/>
          <p:nvPr/>
        </p:nvSpPr>
        <p:spPr>
          <a:xfrm>
            <a:off x="7880274" y="1904202"/>
            <a:ext cx="1696853" cy="577081"/>
          </a:xfrm>
          <a:prstGeom prst="rect">
            <a:avLst/>
          </a:prstGeom>
          <a:noFill/>
          <a:ln>
            <a:solidFill>
              <a:srgbClr val="FF0000"/>
            </a:solidFill>
            <a:prstDash val="sysDash"/>
          </a:ln>
        </p:spPr>
        <p:txBody>
          <a:bodyPr wrap="square" rtlCol="0">
            <a:spAutoFit/>
          </a:bodyPr>
          <a:lstStyle/>
          <a:p>
            <a:r>
              <a:rPr kumimoji="1" lang="ja-JP" altLang="en-US" sz="1050" dirty="0">
                <a:solidFill>
                  <a:srgbClr val="FF0000"/>
                </a:solidFill>
                <a:latin typeface="メイリオ" panose="020B0604030504040204" pitchFamily="50" charset="-128"/>
                <a:ea typeface="メイリオ" panose="020B0604030504040204" pitchFamily="50" charset="-128"/>
              </a:rPr>
              <a:t>ブランド力で風評払拭。年度売上４億円超を目指し、認知の定着化</a:t>
            </a:r>
          </a:p>
        </p:txBody>
      </p:sp>
      <p:sp>
        <p:nvSpPr>
          <p:cNvPr id="6" name="直角三角形 5"/>
          <p:cNvSpPr/>
          <p:nvPr/>
        </p:nvSpPr>
        <p:spPr>
          <a:xfrm flipH="1">
            <a:off x="381237" y="933375"/>
            <a:ext cx="9093549" cy="861646"/>
          </a:xfrm>
          <a:prstGeom prst="rtTriangle">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solidFill>
                <a:srgbClr val="FF0000"/>
              </a:solidFill>
            </a:endParaRPr>
          </a:p>
        </p:txBody>
      </p:sp>
      <p:sp>
        <p:nvSpPr>
          <p:cNvPr id="8" name="テキスト ボックス 7"/>
          <p:cNvSpPr txBox="1"/>
          <p:nvPr/>
        </p:nvSpPr>
        <p:spPr>
          <a:xfrm>
            <a:off x="425738" y="1365349"/>
            <a:ext cx="2954215" cy="253916"/>
          </a:xfrm>
          <a:prstGeom prst="rect">
            <a:avLst/>
          </a:prstGeom>
          <a:noFill/>
        </p:spPr>
        <p:txBody>
          <a:bodyPr wrap="square" rtlCol="0">
            <a:spAutoFit/>
          </a:bodyPr>
          <a:lstStyle/>
          <a:p>
            <a:r>
              <a:rPr kumimoji="1" lang="ja-JP" altLang="en-US" sz="1050" dirty="0">
                <a:solidFill>
                  <a:srgbClr val="FF0000"/>
                </a:solidFill>
                <a:latin typeface="メイリオ" panose="020B0604030504040204" pitchFamily="50" charset="-128"/>
                <a:ea typeface="メイリオ" panose="020B0604030504040204" pitchFamily="50" charset="-128"/>
              </a:rPr>
              <a:t>２０２４年度売上２億円</a:t>
            </a:r>
          </a:p>
        </p:txBody>
      </p:sp>
      <p:sp>
        <p:nvSpPr>
          <p:cNvPr id="59" name="テキスト ボックス 58"/>
          <p:cNvSpPr txBox="1"/>
          <p:nvPr/>
        </p:nvSpPr>
        <p:spPr>
          <a:xfrm>
            <a:off x="4115359" y="1054467"/>
            <a:ext cx="2954215" cy="253916"/>
          </a:xfrm>
          <a:prstGeom prst="rect">
            <a:avLst/>
          </a:prstGeom>
          <a:noFill/>
        </p:spPr>
        <p:txBody>
          <a:bodyPr wrap="square" rtlCol="0">
            <a:spAutoFit/>
          </a:bodyPr>
          <a:lstStyle/>
          <a:p>
            <a:r>
              <a:rPr kumimoji="1" lang="ja-JP" altLang="en-US" sz="1050" dirty="0">
                <a:solidFill>
                  <a:srgbClr val="FF0000"/>
                </a:solidFill>
                <a:latin typeface="メイリオ" panose="020B0604030504040204" pitchFamily="50" charset="-128"/>
                <a:ea typeface="メイリオ" panose="020B0604030504040204" pitchFamily="50" charset="-128"/>
              </a:rPr>
              <a:t>２０２６年度売上３億円超</a:t>
            </a:r>
          </a:p>
        </p:txBody>
      </p:sp>
      <p:sp>
        <p:nvSpPr>
          <p:cNvPr id="10" name="右矢印 9"/>
          <p:cNvSpPr/>
          <p:nvPr/>
        </p:nvSpPr>
        <p:spPr>
          <a:xfrm>
            <a:off x="2035774" y="4162602"/>
            <a:ext cx="316523"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1" name="右矢印 80"/>
          <p:cNvSpPr/>
          <p:nvPr/>
        </p:nvSpPr>
        <p:spPr>
          <a:xfrm>
            <a:off x="2034161" y="4775437"/>
            <a:ext cx="316523"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 name="テキスト ボックス 10"/>
          <p:cNvSpPr txBox="1"/>
          <p:nvPr/>
        </p:nvSpPr>
        <p:spPr>
          <a:xfrm>
            <a:off x="1825571" y="3891024"/>
            <a:ext cx="323165" cy="1370615"/>
          </a:xfrm>
          <a:prstGeom prst="rect">
            <a:avLst/>
          </a:prstGeom>
          <a:solidFill>
            <a:schemeClr val="bg1"/>
          </a:solidFill>
          <a:ln w="6350" cmpd="sng">
            <a:solidFill>
              <a:srgbClr val="FF0000"/>
            </a:solidFill>
          </a:ln>
        </p:spPr>
        <p:txBody>
          <a:bodyPr vert="eaVert" wrap="square" rtlCol="0">
            <a:spAutoFit/>
          </a:bodyPr>
          <a:lstStyle/>
          <a:p>
            <a:pPr algn="ctr"/>
            <a:r>
              <a:rPr kumimoji="1" lang="ja-JP" altLang="en-US" sz="900" dirty="0">
                <a:solidFill>
                  <a:srgbClr val="FF0000"/>
                </a:solidFill>
                <a:latin typeface="メイリオ" panose="020B0604030504040204" pitchFamily="50" charset="-128"/>
                <a:ea typeface="メイリオ" panose="020B0604030504040204" pitchFamily="50" charset="-128"/>
              </a:rPr>
              <a:t>会場・委託先等との調整</a:t>
            </a:r>
          </a:p>
        </p:txBody>
      </p:sp>
      <p:sp>
        <p:nvSpPr>
          <p:cNvPr id="83" name="右矢印 82"/>
          <p:cNvSpPr/>
          <p:nvPr/>
        </p:nvSpPr>
        <p:spPr>
          <a:xfrm>
            <a:off x="2577430" y="4142725"/>
            <a:ext cx="471018"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4" name="右矢印 83"/>
          <p:cNvSpPr/>
          <p:nvPr/>
        </p:nvSpPr>
        <p:spPr>
          <a:xfrm>
            <a:off x="2577430" y="4775141"/>
            <a:ext cx="445235"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4" name="テキスト ボックス 93"/>
          <p:cNvSpPr txBox="1"/>
          <p:nvPr/>
        </p:nvSpPr>
        <p:spPr>
          <a:xfrm>
            <a:off x="2331004" y="3958592"/>
            <a:ext cx="323165" cy="1235477"/>
          </a:xfrm>
          <a:prstGeom prst="rect">
            <a:avLst/>
          </a:prstGeom>
          <a:solidFill>
            <a:schemeClr val="bg1"/>
          </a:solidFill>
          <a:ln w="6350" cmpd="sng">
            <a:solidFill>
              <a:srgbClr val="FF0000"/>
            </a:solidFill>
          </a:ln>
        </p:spPr>
        <p:txBody>
          <a:bodyPr vert="eaVert" wrap="square" rtlCol="0">
            <a:spAutoFit/>
          </a:bodyPr>
          <a:lstStyle/>
          <a:p>
            <a:pPr algn="ctr"/>
            <a:r>
              <a:rPr kumimoji="1" lang="ja-JP" altLang="en-US" sz="900" dirty="0">
                <a:solidFill>
                  <a:srgbClr val="FF0000"/>
                </a:solidFill>
                <a:latin typeface="メイリオ" panose="020B0604030504040204" pitchFamily="50" charset="-128"/>
                <a:ea typeface="メイリオ" panose="020B0604030504040204" pitchFamily="50" charset="-128"/>
              </a:rPr>
              <a:t>料理試作・調整</a:t>
            </a:r>
          </a:p>
        </p:txBody>
      </p:sp>
      <p:sp>
        <p:nvSpPr>
          <p:cNvPr id="95" name="右矢印 94"/>
          <p:cNvSpPr/>
          <p:nvPr/>
        </p:nvSpPr>
        <p:spPr>
          <a:xfrm>
            <a:off x="3318408" y="4132830"/>
            <a:ext cx="1161203"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6" name="右矢印 95"/>
          <p:cNvSpPr/>
          <p:nvPr/>
        </p:nvSpPr>
        <p:spPr>
          <a:xfrm>
            <a:off x="3410226" y="4775141"/>
            <a:ext cx="494540"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7" name="テキスト ボックス 96"/>
          <p:cNvSpPr txBox="1"/>
          <p:nvPr/>
        </p:nvSpPr>
        <p:spPr>
          <a:xfrm>
            <a:off x="3072802" y="3958592"/>
            <a:ext cx="323165" cy="1235477"/>
          </a:xfrm>
          <a:prstGeom prst="rect">
            <a:avLst/>
          </a:prstGeom>
          <a:solidFill>
            <a:schemeClr val="bg1"/>
          </a:solidFill>
          <a:ln w="6350" cmpd="sng">
            <a:solidFill>
              <a:srgbClr val="FF0000"/>
            </a:solidFill>
          </a:ln>
        </p:spPr>
        <p:txBody>
          <a:bodyPr vert="eaVert" wrap="square" rtlCol="0">
            <a:spAutoFit/>
          </a:bodyPr>
          <a:lstStyle/>
          <a:p>
            <a:pPr algn="ctr"/>
            <a:r>
              <a:rPr kumimoji="1" lang="ja-JP" altLang="en-US" sz="900" dirty="0">
                <a:solidFill>
                  <a:srgbClr val="FF0000"/>
                </a:solidFill>
                <a:latin typeface="メイリオ" panose="020B0604030504040204" pitchFamily="50" charset="-128"/>
                <a:ea typeface="メイリオ" panose="020B0604030504040204" pitchFamily="50" charset="-128"/>
              </a:rPr>
              <a:t>広告先との調整</a:t>
            </a:r>
          </a:p>
        </p:txBody>
      </p:sp>
      <p:sp>
        <p:nvSpPr>
          <p:cNvPr id="12" name="テキスト ボックス 11"/>
          <p:cNvSpPr txBox="1"/>
          <p:nvPr/>
        </p:nvSpPr>
        <p:spPr>
          <a:xfrm>
            <a:off x="5174661" y="3972082"/>
            <a:ext cx="338554" cy="525014"/>
          </a:xfrm>
          <a:prstGeom prst="rect">
            <a:avLst/>
          </a:prstGeom>
          <a:solidFill>
            <a:schemeClr val="bg1"/>
          </a:solidFill>
          <a:ln>
            <a:solidFill>
              <a:srgbClr val="FF0000"/>
            </a:solidFill>
          </a:ln>
        </p:spPr>
        <p:txBody>
          <a:bodyPr vert="eaVert" wrap="square" rtlCol="0">
            <a:spAutoFit/>
          </a:bodyPr>
          <a:lstStyle/>
          <a:p>
            <a:pPr algn="ctr"/>
            <a:r>
              <a:rPr kumimoji="1" lang="ja-JP" altLang="en-US" sz="1000" dirty="0">
                <a:solidFill>
                  <a:srgbClr val="FF0000"/>
                </a:solidFill>
                <a:latin typeface="メイリオ" panose="020B0604030504040204" pitchFamily="50" charset="-128"/>
                <a:ea typeface="メイリオ" panose="020B0604030504040204" pitchFamily="50" charset="-128"/>
              </a:rPr>
              <a:t>開催</a:t>
            </a:r>
            <a:endParaRPr kumimoji="1" lang="en-US" altLang="ja-JP" sz="1000" dirty="0">
              <a:solidFill>
                <a:srgbClr val="FF0000"/>
              </a:solidFill>
              <a:latin typeface="メイリオ" panose="020B0604030504040204" pitchFamily="50" charset="-128"/>
              <a:ea typeface="メイリオ" panose="020B0604030504040204" pitchFamily="50" charset="-128"/>
            </a:endParaRPr>
          </a:p>
        </p:txBody>
      </p:sp>
      <p:sp>
        <p:nvSpPr>
          <p:cNvPr id="101" name="テキスト ボックス 100"/>
          <p:cNvSpPr txBox="1"/>
          <p:nvPr/>
        </p:nvSpPr>
        <p:spPr>
          <a:xfrm>
            <a:off x="6846280" y="3984218"/>
            <a:ext cx="338554" cy="525014"/>
          </a:xfrm>
          <a:prstGeom prst="rect">
            <a:avLst/>
          </a:prstGeom>
          <a:solidFill>
            <a:schemeClr val="bg1"/>
          </a:solidFill>
          <a:ln>
            <a:solidFill>
              <a:srgbClr val="FF0000"/>
            </a:solidFill>
          </a:ln>
        </p:spPr>
        <p:txBody>
          <a:bodyPr vert="eaVert" wrap="square" rtlCol="0">
            <a:spAutoFit/>
          </a:bodyPr>
          <a:lstStyle/>
          <a:p>
            <a:pPr algn="ctr"/>
            <a:r>
              <a:rPr kumimoji="1" lang="ja-JP" altLang="en-US" sz="1000" dirty="0">
                <a:solidFill>
                  <a:srgbClr val="FF0000"/>
                </a:solidFill>
                <a:latin typeface="メイリオ" panose="020B0604030504040204" pitchFamily="50" charset="-128"/>
                <a:ea typeface="メイリオ" panose="020B0604030504040204" pitchFamily="50" charset="-128"/>
              </a:rPr>
              <a:t>開催</a:t>
            </a:r>
            <a:endParaRPr kumimoji="1" lang="en-US" altLang="ja-JP" sz="1000" dirty="0">
              <a:solidFill>
                <a:srgbClr val="FF0000"/>
              </a:solidFill>
              <a:latin typeface="メイリオ" panose="020B0604030504040204" pitchFamily="50" charset="-128"/>
              <a:ea typeface="メイリオ" panose="020B0604030504040204" pitchFamily="50" charset="-128"/>
            </a:endParaRPr>
          </a:p>
        </p:txBody>
      </p:sp>
      <p:sp>
        <p:nvSpPr>
          <p:cNvPr id="102" name="テキスト ボックス 101"/>
          <p:cNvSpPr txBox="1"/>
          <p:nvPr/>
        </p:nvSpPr>
        <p:spPr>
          <a:xfrm>
            <a:off x="6397958" y="4621495"/>
            <a:ext cx="338554" cy="525014"/>
          </a:xfrm>
          <a:prstGeom prst="rect">
            <a:avLst/>
          </a:prstGeom>
          <a:solidFill>
            <a:schemeClr val="bg1"/>
          </a:solidFill>
          <a:ln>
            <a:solidFill>
              <a:srgbClr val="FF0000"/>
            </a:solidFill>
          </a:ln>
        </p:spPr>
        <p:txBody>
          <a:bodyPr vert="eaVert" wrap="square" rtlCol="0">
            <a:spAutoFit/>
          </a:bodyPr>
          <a:lstStyle/>
          <a:p>
            <a:pPr algn="ctr"/>
            <a:r>
              <a:rPr kumimoji="1" lang="ja-JP" altLang="en-US" sz="1000" dirty="0">
                <a:solidFill>
                  <a:srgbClr val="FF0000"/>
                </a:solidFill>
                <a:latin typeface="メイリオ" panose="020B0604030504040204" pitchFamily="50" charset="-128"/>
                <a:ea typeface="メイリオ" panose="020B0604030504040204" pitchFamily="50" charset="-128"/>
              </a:rPr>
              <a:t>開催</a:t>
            </a:r>
            <a:endParaRPr kumimoji="1" lang="en-US" altLang="ja-JP" sz="1000" dirty="0">
              <a:solidFill>
                <a:srgbClr val="FF0000"/>
              </a:solidFill>
              <a:latin typeface="メイリオ" panose="020B0604030504040204" pitchFamily="50" charset="-128"/>
              <a:ea typeface="メイリオ" panose="020B0604030504040204" pitchFamily="50" charset="-128"/>
            </a:endParaRPr>
          </a:p>
        </p:txBody>
      </p:sp>
      <p:sp>
        <p:nvSpPr>
          <p:cNvPr id="104" name="テキスト ボックス 103"/>
          <p:cNvSpPr txBox="1"/>
          <p:nvPr/>
        </p:nvSpPr>
        <p:spPr>
          <a:xfrm>
            <a:off x="4449433" y="3972081"/>
            <a:ext cx="338554" cy="525014"/>
          </a:xfrm>
          <a:prstGeom prst="rect">
            <a:avLst/>
          </a:prstGeom>
          <a:solidFill>
            <a:schemeClr val="bg1"/>
          </a:solidFill>
          <a:ln>
            <a:solidFill>
              <a:srgbClr val="FF0000"/>
            </a:solidFill>
          </a:ln>
        </p:spPr>
        <p:txBody>
          <a:bodyPr vert="eaVert" wrap="square" rtlCol="0">
            <a:spAutoFit/>
          </a:bodyPr>
          <a:lstStyle/>
          <a:p>
            <a:pPr algn="ctr"/>
            <a:r>
              <a:rPr kumimoji="1" lang="ja-JP" altLang="en-US" sz="1000" dirty="0">
                <a:solidFill>
                  <a:srgbClr val="FF0000"/>
                </a:solidFill>
                <a:latin typeface="メイリオ" panose="020B0604030504040204" pitchFamily="50" charset="-128"/>
                <a:ea typeface="メイリオ" panose="020B0604030504040204" pitchFamily="50" charset="-128"/>
              </a:rPr>
              <a:t>打合せ</a:t>
            </a:r>
            <a:endParaRPr kumimoji="1" lang="en-US" altLang="ja-JP" sz="1000" dirty="0">
              <a:solidFill>
                <a:srgbClr val="FF0000"/>
              </a:solidFill>
              <a:latin typeface="メイリオ" panose="020B0604030504040204" pitchFamily="50" charset="-128"/>
              <a:ea typeface="メイリオ" panose="020B0604030504040204" pitchFamily="50" charset="-128"/>
            </a:endParaRPr>
          </a:p>
        </p:txBody>
      </p:sp>
      <p:sp>
        <p:nvSpPr>
          <p:cNvPr id="105" name="テキスト ボックス 104"/>
          <p:cNvSpPr txBox="1"/>
          <p:nvPr/>
        </p:nvSpPr>
        <p:spPr>
          <a:xfrm>
            <a:off x="7931398" y="4009270"/>
            <a:ext cx="461665" cy="1179127"/>
          </a:xfrm>
          <a:prstGeom prst="rect">
            <a:avLst/>
          </a:prstGeom>
          <a:solidFill>
            <a:schemeClr val="bg1"/>
          </a:solidFill>
          <a:ln w="6350" cmpd="sng">
            <a:solidFill>
              <a:srgbClr val="FF0000"/>
            </a:solidFill>
          </a:ln>
        </p:spPr>
        <p:txBody>
          <a:bodyPr vert="eaVert" wrap="square" rtlCol="0">
            <a:spAutoFit/>
          </a:bodyPr>
          <a:lstStyle/>
          <a:p>
            <a:pPr algn="ctr"/>
            <a:r>
              <a:rPr kumimoji="1" lang="ja-JP" altLang="en-US" sz="900" dirty="0">
                <a:solidFill>
                  <a:srgbClr val="FF0000"/>
                </a:solidFill>
                <a:latin typeface="メイリオ" panose="020B0604030504040204" pitchFamily="50" charset="-128"/>
                <a:ea typeface="メイリオ" panose="020B0604030504040204" pitchFamily="50" charset="-128"/>
              </a:rPr>
              <a:t>会計処理・実績報告作成</a:t>
            </a:r>
          </a:p>
        </p:txBody>
      </p:sp>
      <p:sp>
        <p:nvSpPr>
          <p:cNvPr id="106" name="右矢印 105"/>
          <p:cNvSpPr/>
          <p:nvPr/>
        </p:nvSpPr>
        <p:spPr>
          <a:xfrm>
            <a:off x="9298316" y="4171049"/>
            <a:ext cx="316523"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7" name="右矢印 106"/>
          <p:cNvSpPr/>
          <p:nvPr/>
        </p:nvSpPr>
        <p:spPr>
          <a:xfrm>
            <a:off x="9296703" y="4783884"/>
            <a:ext cx="316523"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9" name="テキスト ボックス 108"/>
          <p:cNvSpPr txBox="1"/>
          <p:nvPr/>
        </p:nvSpPr>
        <p:spPr>
          <a:xfrm>
            <a:off x="9088113" y="4034905"/>
            <a:ext cx="323165" cy="1153492"/>
          </a:xfrm>
          <a:prstGeom prst="rect">
            <a:avLst/>
          </a:prstGeom>
          <a:solidFill>
            <a:schemeClr val="bg1"/>
          </a:solidFill>
          <a:ln w="6350" cmpd="sng">
            <a:solidFill>
              <a:srgbClr val="FF0000"/>
            </a:solidFill>
          </a:ln>
        </p:spPr>
        <p:txBody>
          <a:bodyPr vert="eaVert" wrap="square" rtlCol="0">
            <a:spAutoFit/>
          </a:bodyPr>
          <a:lstStyle/>
          <a:p>
            <a:pPr algn="ctr"/>
            <a:r>
              <a:rPr kumimoji="1" lang="ja-JP" altLang="en-US" sz="900" dirty="0">
                <a:solidFill>
                  <a:srgbClr val="FF0000"/>
                </a:solidFill>
                <a:latin typeface="メイリオ" panose="020B0604030504040204" pitchFamily="50" charset="-128"/>
                <a:ea typeface="メイリオ" panose="020B0604030504040204" pitchFamily="50" charset="-128"/>
              </a:rPr>
              <a:t>次年度への企画策定</a:t>
            </a:r>
          </a:p>
        </p:txBody>
      </p:sp>
      <p:sp>
        <p:nvSpPr>
          <p:cNvPr id="4" name="テキスト ボックス 3">
            <a:extLst>
              <a:ext uri="{FF2B5EF4-FFF2-40B4-BE49-F238E27FC236}">
                <a16:creationId xmlns:a16="http://schemas.microsoft.com/office/drawing/2014/main" id="{B04DF574-A2B4-1FCB-0FDC-E3CDDAC96236}"/>
              </a:ext>
            </a:extLst>
          </p:cNvPr>
          <p:cNvSpPr txBox="1"/>
          <p:nvPr/>
        </p:nvSpPr>
        <p:spPr>
          <a:xfrm>
            <a:off x="7864923" y="747122"/>
            <a:ext cx="2954215" cy="253916"/>
          </a:xfrm>
          <a:prstGeom prst="rect">
            <a:avLst/>
          </a:prstGeom>
          <a:noFill/>
        </p:spPr>
        <p:txBody>
          <a:bodyPr wrap="square" rtlCol="0">
            <a:spAutoFit/>
          </a:bodyPr>
          <a:lstStyle/>
          <a:p>
            <a:r>
              <a:rPr kumimoji="1" lang="ja-JP" altLang="en-US" sz="1050" dirty="0">
                <a:solidFill>
                  <a:srgbClr val="FF0000"/>
                </a:solidFill>
                <a:latin typeface="メイリオ" panose="020B0604030504040204" pitchFamily="50" charset="-128"/>
                <a:ea typeface="メイリオ" panose="020B0604030504040204" pitchFamily="50" charset="-128"/>
              </a:rPr>
              <a:t>２０２６年度売上４億円超</a:t>
            </a:r>
          </a:p>
        </p:txBody>
      </p:sp>
      <p:sp>
        <p:nvSpPr>
          <p:cNvPr id="7" name="テキスト ボックス 6">
            <a:extLst>
              <a:ext uri="{FF2B5EF4-FFF2-40B4-BE49-F238E27FC236}">
                <a16:creationId xmlns:a16="http://schemas.microsoft.com/office/drawing/2014/main" id="{F7917931-784C-C43A-EF44-B97431C2CB03}"/>
              </a:ext>
            </a:extLst>
          </p:cNvPr>
          <p:cNvSpPr txBox="1"/>
          <p:nvPr/>
        </p:nvSpPr>
        <p:spPr>
          <a:xfrm>
            <a:off x="6021841" y="3891024"/>
            <a:ext cx="338554" cy="718738"/>
          </a:xfrm>
          <a:prstGeom prst="rect">
            <a:avLst/>
          </a:prstGeom>
          <a:solidFill>
            <a:schemeClr val="bg1"/>
          </a:solidFill>
          <a:ln>
            <a:solidFill>
              <a:srgbClr val="FF0000"/>
            </a:solidFill>
          </a:ln>
        </p:spPr>
        <p:txBody>
          <a:bodyPr vert="eaVert" wrap="square" rtlCol="0">
            <a:spAutoFit/>
          </a:bodyPr>
          <a:lstStyle/>
          <a:p>
            <a:pPr algn="ctr"/>
            <a:r>
              <a:rPr kumimoji="1" lang="ja-JP" altLang="en-US" sz="1000" dirty="0">
                <a:solidFill>
                  <a:srgbClr val="FF0000"/>
                </a:solidFill>
                <a:latin typeface="メイリオ" panose="020B0604030504040204" pitchFamily="50" charset="-128"/>
                <a:ea typeface="メイリオ" panose="020B0604030504040204" pitchFamily="50" charset="-128"/>
              </a:rPr>
              <a:t>事業精査</a:t>
            </a:r>
            <a:endParaRPr kumimoji="1" lang="en-US" altLang="ja-JP" sz="1000" dirty="0">
              <a:solidFill>
                <a:srgbClr val="FF0000"/>
              </a:solidFill>
              <a:latin typeface="メイリオ" panose="020B0604030504040204" pitchFamily="50" charset="-128"/>
              <a:ea typeface="メイリオ" panose="020B0604030504040204" pitchFamily="50" charset="-128"/>
            </a:endParaRPr>
          </a:p>
        </p:txBody>
      </p:sp>
      <p:sp>
        <p:nvSpPr>
          <p:cNvPr id="78" name="矢印: 五方向 39">
            <a:extLst>
              <a:ext uri="{FF2B5EF4-FFF2-40B4-BE49-F238E27FC236}">
                <a16:creationId xmlns:a16="http://schemas.microsoft.com/office/drawing/2014/main" id="{4C9834B7-BBCA-4689-80CD-C6295415AB0B}"/>
              </a:ext>
            </a:extLst>
          </p:cNvPr>
          <p:cNvSpPr/>
          <p:nvPr/>
        </p:nvSpPr>
        <p:spPr>
          <a:xfrm rot="16200000">
            <a:off x="5488823" y="4241642"/>
            <a:ext cx="277000" cy="368630"/>
          </a:xfrm>
          <a:prstGeom prst="homePlate">
            <a:avLst>
              <a:gd name="adj" fmla="val 23183"/>
            </a:avLst>
          </a:prstGeom>
          <a:solidFill>
            <a:schemeClr val="bg1"/>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vert="eaVert" rtlCol="0" anchor="ctr"/>
          <a:lstStyle/>
          <a:p>
            <a:pPr algn="ctr"/>
            <a:r>
              <a:rPr kumimoji="1" lang="en-US" altLang="ja-JP" sz="800" b="1" dirty="0">
                <a:solidFill>
                  <a:srgbClr val="FF0000"/>
                </a:solidFill>
              </a:rPr>
              <a:t>KPI</a:t>
            </a:r>
          </a:p>
          <a:p>
            <a:pPr algn="ctr"/>
            <a:r>
              <a:rPr kumimoji="1" lang="ja-JP" altLang="en-US" sz="800" b="1" dirty="0">
                <a:solidFill>
                  <a:srgbClr val="FF0000"/>
                </a:solidFill>
              </a:rPr>
              <a:t>測定</a:t>
            </a:r>
          </a:p>
        </p:txBody>
      </p:sp>
      <p:sp>
        <p:nvSpPr>
          <p:cNvPr id="15" name="矢印: 五方向 39">
            <a:extLst>
              <a:ext uri="{FF2B5EF4-FFF2-40B4-BE49-F238E27FC236}">
                <a16:creationId xmlns:a16="http://schemas.microsoft.com/office/drawing/2014/main" id="{E24C8A2A-9606-FC4C-235C-857D735AE6F6}"/>
              </a:ext>
            </a:extLst>
          </p:cNvPr>
          <p:cNvSpPr/>
          <p:nvPr/>
        </p:nvSpPr>
        <p:spPr>
          <a:xfrm rot="16200000">
            <a:off x="7016587" y="4350952"/>
            <a:ext cx="277000" cy="368630"/>
          </a:xfrm>
          <a:prstGeom prst="homePlate">
            <a:avLst>
              <a:gd name="adj" fmla="val 23183"/>
            </a:avLst>
          </a:prstGeom>
          <a:solidFill>
            <a:schemeClr val="bg1"/>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vert="eaVert" rtlCol="0" anchor="ctr"/>
          <a:lstStyle/>
          <a:p>
            <a:pPr algn="ctr"/>
            <a:r>
              <a:rPr kumimoji="1" lang="en-US" altLang="ja-JP" sz="800" b="1" dirty="0">
                <a:solidFill>
                  <a:srgbClr val="FF0000"/>
                </a:solidFill>
              </a:rPr>
              <a:t>KPI</a:t>
            </a:r>
          </a:p>
          <a:p>
            <a:pPr algn="ctr"/>
            <a:r>
              <a:rPr kumimoji="1" lang="ja-JP" altLang="en-US" sz="800" b="1" dirty="0">
                <a:solidFill>
                  <a:srgbClr val="FF0000"/>
                </a:solidFill>
              </a:rPr>
              <a:t>測定</a:t>
            </a:r>
          </a:p>
        </p:txBody>
      </p:sp>
      <p:sp>
        <p:nvSpPr>
          <p:cNvPr id="16" name="矢印: 五方向 39">
            <a:extLst>
              <a:ext uri="{FF2B5EF4-FFF2-40B4-BE49-F238E27FC236}">
                <a16:creationId xmlns:a16="http://schemas.microsoft.com/office/drawing/2014/main" id="{6AD7D4F2-4E43-3BAA-8E11-1B3D431B8EBC}"/>
              </a:ext>
            </a:extLst>
          </p:cNvPr>
          <p:cNvSpPr/>
          <p:nvPr/>
        </p:nvSpPr>
        <p:spPr>
          <a:xfrm rot="16200000">
            <a:off x="6620086" y="4942712"/>
            <a:ext cx="277000" cy="368630"/>
          </a:xfrm>
          <a:prstGeom prst="homePlate">
            <a:avLst>
              <a:gd name="adj" fmla="val 23183"/>
            </a:avLst>
          </a:prstGeom>
          <a:solidFill>
            <a:schemeClr val="bg1"/>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vert="eaVert" rtlCol="0" anchor="ctr"/>
          <a:lstStyle/>
          <a:p>
            <a:pPr algn="ctr"/>
            <a:r>
              <a:rPr kumimoji="1" lang="en-US" altLang="ja-JP" sz="800" b="1" dirty="0">
                <a:solidFill>
                  <a:srgbClr val="FF0000"/>
                </a:solidFill>
              </a:rPr>
              <a:t>KPI</a:t>
            </a:r>
          </a:p>
          <a:p>
            <a:pPr algn="ctr"/>
            <a:r>
              <a:rPr kumimoji="1" lang="ja-JP" altLang="en-US" sz="800" b="1" dirty="0">
                <a:solidFill>
                  <a:srgbClr val="FF0000"/>
                </a:solidFill>
              </a:rPr>
              <a:t>測定</a:t>
            </a:r>
          </a:p>
        </p:txBody>
      </p:sp>
      <p:sp>
        <p:nvSpPr>
          <p:cNvPr id="18" name="テキスト ボックス 17">
            <a:extLst>
              <a:ext uri="{FF2B5EF4-FFF2-40B4-BE49-F238E27FC236}">
                <a16:creationId xmlns:a16="http://schemas.microsoft.com/office/drawing/2014/main" id="{9E400C41-8DF7-F988-F074-2E5B80926C77}"/>
              </a:ext>
            </a:extLst>
          </p:cNvPr>
          <p:cNvSpPr txBox="1"/>
          <p:nvPr/>
        </p:nvSpPr>
        <p:spPr>
          <a:xfrm>
            <a:off x="7553330" y="3994962"/>
            <a:ext cx="338554" cy="1193435"/>
          </a:xfrm>
          <a:prstGeom prst="rect">
            <a:avLst/>
          </a:prstGeom>
          <a:solidFill>
            <a:schemeClr val="bg1"/>
          </a:solidFill>
          <a:ln>
            <a:solidFill>
              <a:srgbClr val="FF0000"/>
            </a:solidFill>
          </a:ln>
        </p:spPr>
        <p:txBody>
          <a:bodyPr vert="eaVert" wrap="square" rtlCol="0">
            <a:spAutoFit/>
          </a:bodyPr>
          <a:lstStyle/>
          <a:p>
            <a:pPr algn="ctr"/>
            <a:r>
              <a:rPr kumimoji="1" lang="ja-JP" altLang="en-US" sz="1000" dirty="0">
                <a:solidFill>
                  <a:srgbClr val="FF0000"/>
                </a:solidFill>
                <a:latin typeface="メイリオ" panose="020B0604030504040204" pitchFamily="50" charset="-128"/>
                <a:ea typeface="メイリオ" panose="020B0604030504040204" pitchFamily="50" charset="-128"/>
              </a:rPr>
              <a:t>分析・課題抽出</a:t>
            </a:r>
            <a:endParaRPr kumimoji="1" lang="en-US" altLang="ja-JP" sz="1000" dirty="0">
              <a:solidFill>
                <a:srgbClr val="FF0000"/>
              </a:solidFill>
              <a:latin typeface="メイリオ" panose="020B0604030504040204" pitchFamily="50" charset="-128"/>
              <a:ea typeface="メイリオ" panose="020B0604030504040204" pitchFamily="50" charset="-128"/>
            </a:endParaRPr>
          </a:p>
        </p:txBody>
      </p:sp>
      <p:sp>
        <p:nvSpPr>
          <p:cNvPr id="26" name="テキスト ボックス 25">
            <a:extLst>
              <a:ext uri="{FF2B5EF4-FFF2-40B4-BE49-F238E27FC236}">
                <a16:creationId xmlns:a16="http://schemas.microsoft.com/office/drawing/2014/main" id="{723BEEE2-000F-B748-0566-35D312208D2F}"/>
              </a:ext>
            </a:extLst>
          </p:cNvPr>
          <p:cNvSpPr txBox="1"/>
          <p:nvPr/>
        </p:nvSpPr>
        <p:spPr>
          <a:xfrm>
            <a:off x="3904767" y="4651970"/>
            <a:ext cx="338554" cy="525014"/>
          </a:xfrm>
          <a:prstGeom prst="rect">
            <a:avLst/>
          </a:prstGeom>
          <a:solidFill>
            <a:schemeClr val="bg1"/>
          </a:solidFill>
          <a:ln>
            <a:solidFill>
              <a:srgbClr val="FF0000"/>
            </a:solidFill>
          </a:ln>
        </p:spPr>
        <p:txBody>
          <a:bodyPr vert="eaVert" wrap="square" rtlCol="0">
            <a:spAutoFit/>
          </a:bodyPr>
          <a:lstStyle/>
          <a:p>
            <a:pPr algn="ctr"/>
            <a:r>
              <a:rPr kumimoji="1" lang="ja-JP" altLang="en-US" sz="1000" dirty="0">
                <a:solidFill>
                  <a:srgbClr val="FF0000"/>
                </a:solidFill>
                <a:latin typeface="メイリオ" panose="020B0604030504040204" pitchFamily="50" charset="-128"/>
                <a:ea typeface="メイリオ" panose="020B0604030504040204" pitchFamily="50" charset="-128"/>
              </a:rPr>
              <a:t>打合せ</a:t>
            </a:r>
            <a:endParaRPr kumimoji="1" lang="en-US" altLang="ja-JP" sz="1000" dirty="0">
              <a:solidFill>
                <a:srgbClr val="FF0000"/>
              </a:solidFill>
              <a:latin typeface="メイリオ" panose="020B0604030504040204" pitchFamily="50" charset="-128"/>
              <a:ea typeface="メイリオ" panose="020B0604030504040204" pitchFamily="50" charset="-128"/>
            </a:endParaRPr>
          </a:p>
        </p:txBody>
      </p:sp>
      <p:sp>
        <p:nvSpPr>
          <p:cNvPr id="27" name="右矢印 95">
            <a:extLst>
              <a:ext uri="{FF2B5EF4-FFF2-40B4-BE49-F238E27FC236}">
                <a16:creationId xmlns:a16="http://schemas.microsoft.com/office/drawing/2014/main" id="{0D3137C8-622E-23ED-15EC-7B59030958D0}"/>
              </a:ext>
            </a:extLst>
          </p:cNvPr>
          <p:cNvSpPr/>
          <p:nvPr/>
        </p:nvSpPr>
        <p:spPr>
          <a:xfrm>
            <a:off x="4198392" y="4783884"/>
            <a:ext cx="578189"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9" name="テキスト ボックス 28">
            <a:extLst>
              <a:ext uri="{FF2B5EF4-FFF2-40B4-BE49-F238E27FC236}">
                <a16:creationId xmlns:a16="http://schemas.microsoft.com/office/drawing/2014/main" id="{A8B28449-FCEC-382E-486C-5217A9A09D96}"/>
              </a:ext>
            </a:extLst>
          </p:cNvPr>
          <p:cNvSpPr txBox="1"/>
          <p:nvPr/>
        </p:nvSpPr>
        <p:spPr>
          <a:xfrm>
            <a:off x="4816095" y="3972081"/>
            <a:ext cx="338554" cy="1174428"/>
          </a:xfrm>
          <a:prstGeom prst="rect">
            <a:avLst/>
          </a:prstGeom>
          <a:solidFill>
            <a:schemeClr val="bg1"/>
          </a:solidFill>
          <a:ln>
            <a:solidFill>
              <a:srgbClr val="FF0000"/>
            </a:solidFill>
          </a:ln>
        </p:spPr>
        <p:txBody>
          <a:bodyPr vert="eaVert" wrap="square" rtlCol="0">
            <a:spAutoFit/>
          </a:bodyPr>
          <a:lstStyle/>
          <a:p>
            <a:pPr algn="ctr"/>
            <a:r>
              <a:rPr kumimoji="1" lang="ja-JP" altLang="en-US" sz="1000" dirty="0">
                <a:solidFill>
                  <a:srgbClr val="FF0000"/>
                </a:solidFill>
                <a:latin typeface="メイリオ" panose="020B0604030504040204" pitchFamily="50" charset="-128"/>
                <a:ea typeface="メイリオ" panose="020B0604030504040204" pitchFamily="50" charset="-128"/>
              </a:rPr>
              <a:t>イベント</a:t>
            </a:r>
            <a:r>
              <a:rPr kumimoji="1" lang="en-US" altLang="ja-JP" sz="1000" dirty="0">
                <a:solidFill>
                  <a:srgbClr val="FF0000"/>
                </a:solidFill>
                <a:latin typeface="メイリオ" panose="020B0604030504040204" pitchFamily="50" charset="-128"/>
                <a:ea typeface="メイリオ" panose="020B0604030504040204" pitchFamily="50" charset="-128"/>
              </a:rPr>
              <a:t>PR</a:t>
            </a:r>
          </a:p>
        </p:txBody>
      </p:sp>
      <p:sp>
        <p:nvSpPr>
          <p:cNvPr id="30" name="右矢印 95">
            <a:extLst>
              <a:ext uri="{FF2B5EF4-FFF2-40B4-BE49-F238E27FC236}">
                <a16:creationId xmlns:a16="http://schemas.microsoft.com/office/drawing/2014/main" id="{627CB3DA-4EB0-E35A-66F0-41D7CC86B75F}"/>
              </a:ext>
            </a:extLst>
          </p:cNvPr>
          <p:cNvSpPr/>
          <p:nvPr/>
        </p:nvSpPr>
        <p:spPr>
          <a:xfrm>
            <a:off x="5131667" y="4775140"/>
            <a:ext cx="1202193" cy="261187"/>
          </a:xfrm>
          <a:prstGeom prst="rightArrow">
            <a:avLst>
              <a:gd name="adj1" fmla="val 72222"/>
              <a:gd name="adj2" fmla="val 50000"/>
            </a:avLst>
          </a:prstGeom>
          <a:solidFill>
            <a:srgbClr val="FF00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0" name="テキスト ボックス 59"/>
          <p:cNvSpPr txBox="1"/>
          <p:nvPr/>
        </p:nvSpPr>
        <p:spPr>
          <a:xfrm>
            <a:off x="6135866" y="5368878"/>
            <a:ext cx="1376036" cy="246221"/>
          </a:xfrm>
          <a:prstGeom prst="rect">
            <a:avLst/>
          </a:prstGeom>
          <a:noFill/>
        </p:spPr>
        <p:txBody>
          <a:bodyPr wrap="square" rtlCol="0">
            <a:spAutoFit/>
          </a:bodyPr>
          <a:lstStyle/>
          <a:p>
            <a:pPr algn="ctr"/>
            <a:r>
              <a:rPr kumimoji="1" lang="ja-JP" altLang="en-US" sz="1000" dirty="0" smtClean="0">
                <a:solidFill>
                  <a:srgbClr val="FF0000"/>
                </a:solidFill>
                <a:latin typeface="メイリオ" panose="020B0604030504040204" pitchFamily="50" charset="-128"/>
                <a:ea typeface="メイリオ" panose="020B0604030504040204" pitchFamily="50" charset="-128"/>
              </a:rPr>
              <a:t>イベント告知で測定</a:t>
            </a:r>
            <a:endParaRPr kumimoji="1" lang="ja-JP" altLang="en-US" sz="1000" dirty="0">
              <a:solidFill>
                <a:srgbClr val="FF0000"/>
              </a:solidFill>
              <a:latin typeface="メイリオ" panose="020B0604030504040204" pitchFamily="50" charset="-128"/>
              <a:ea typeface="メイリオ" panose="020B0604030504040204" pitchFamily="50" charset="-128"/>
            </a:endParaRPr>
          </a:p>
        </p:txBody>
      </p:sp>
    </p:spTree>
    <p:extLst>
      <p:ext uri="{BB962C8B-B14F-4D97-AF65-F5344CB8AC3E}">
        <p14:creationId xmlns:p14="http://schemas.microsoft.com/office/powerpoint/2010/main" val="1236578253"/>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817</TotalTime>
  <Words>1018</Words>
  <Application>Microsoft Office PowerPoint</Application>
  <PresentationFormat>A4 210 x 297 mm</PresentationFormat>
  <Paragraphs>160</Paragraphs>
  <Slides>4</Slides>
  <Notes>2</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4</vt:i4>
      </vt:variant>
    </vt:vector>
  </HeadingPairs>
  <TitlesOfParts>
    <vt:vector size="14" baseType="lpstr">
      <vt:lpstr>HGP創英角ｺﾞｼｯｸUB</vt:lpstr>
      <vt:lpstr>HGS創英角ｺﾞｼｯｸUB</vt:lpstr>
      <vt:lpstr>Meiryo UI</vt:lpstr>
      <vt:lpstr>メイリオ</vt:lpstr>
      <vt:lpstr>游ゴシック</vt:lpstr>
      <vt:lpstr>Arial</vt:lpstr>
      <vt:lpstr>Calibri</vt:lpstr>
      <vt:lpstr>Times New Roman</vt:lpstr>
      <vt:lpstr>Wingdings</vt:lpstr>
      <vt:lpstr>Office テーマ</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玄葉　裕樹</dc:creator>
  <cp:lastModifiedBy>遊佐 広幸</cp:lastModifiedBy>
  <cp:revision>36</cp:revision>
  <dcterms:created xsi:type="dcterms:W3CDTF">2019-06-20T05:45:39Z</dcterms:created>
  <dcterms:modified xsi:type="dcterms:W3CDTF">2025-05-30T14:32:34Z</dcterms:modified>
</cp:coreProperties>
</file>

<file path=docProps/thumbnail.jpeg>
</file>