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6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7C80"/>
    <a:srgbClr val="FF9999"/>
    <a:srgbClr val="F08E97"/>
    <a:srgbClr val="FFCCCC"/>
    <a:srgbClr val="92D050"/>
    <a:srgbClr val="D0F2AD"/>
    <a:srgbClr val="C9C9C9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94638" autoAdjust="0"/>
  </p:normalViewPr>
  <p:slideViewPr>
    <p:cSldViewPr snapToGrid="0">
      <p:cViewPr varScale="1">
        <p:scale>
          <a:sx n="70" d="100"/>
          <a:sy n="70" d="100"/>
        </p:scale>
        <p:origin x="9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B9446-1F31-41CB-9230-A23D81239B0E}" type="datetimeFigureOut">
              <a:rPr kumimoji="1" lang="ja-JP" altLang="en-US" smtClean="0"/>
              <a:t>2025/7/7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6739D-F380-4AC3-BA9A-08294B1407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6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201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86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9">
            <a:extLst>
              <a:ext uri="{FF2B5EF4-FFF2-40B4-BE49-F238E27FC236}">
                <a16:creationId xmlns:a16="http://schemas.microsoft.com/office/drawing/2014/main" id="{BA3C194C-9555-4B21-BD5B-992730BEB059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240266" y="453343"/>
            <a:ext cx="9425470" cy="0"/>
          </a:xfrm>
          <a:prstGeom prst="line">
            <a:avLst/>
          </a:pr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 sz="2405" dirty="0"/>
          </a:p>
        </p:txBody>
      </p:sp>
    </p:spTree>
    <p:extLst>
      <p:ext uri="{BB962C8B-B14F-4D97-AF65-F5344CB8AC3E}">
        <p14:creationId xmlns:p14="http://schemas.microsoft.com/office/powerpoint/2010/main" val="30968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7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事業名称：</a:t>
            </a: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900333" y="489364"/>
            <a:ext cx="2847481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交付申請額：</a:t>
            </a:r>
            <a:r>
              <a:rPr lang="ja-JP" altLang="en-US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252521"/>
            <a:ext cx="9300796" cy="8249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942596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事業ターゲット及び得られる効果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2125075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取組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BEDC3B-B551-4E61-AC59-025523BFFF30}"/>
              </a:ext>
            </a:extLst>
          </p:cNvPr>
          <p:cNvSpPr txBox="1"/>
          <p:nvPr/>
        </p:nvSpPr>
        <p:spPr>
          <a:xfrm>
            <a:off x="219705" y="2497993"/>
            <a:ext cx="9300796" cy="379980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84181AA-862E-4BEB-9169-D0E553E94983}"/>
              </a:ext>
            </a:extLst>
          </p:cNvPr>
          <p:cNvSpPr txBox="1"/>
          <p:nvPr/>
        </p:nvSpPr>
        <p:spPr>
          <a:xfrm>
            <a:off x="242045" y="6290718"/>
            <a:ext cx="9300795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適宜、枠のサイズを変更したり図表を使用するなど、わかりやすく記載してください。なお、記入する文字の大きさは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28E3AA-ECBB-4F7B-8761-0AEC3534E6B5}"/>
              </a:ext>
            </a:extLst>
          </p:cNvPr>
          <p:cNvSpPr txBox="1"/>
          <p:nvPr/>
        </p:nvSpPr>
        <p:spPr>
          <a:xfrm>
            <a:off x="362235" y="2616527"/>
            <a:ext cx="365837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事業計画書３及び６の概要を記載してください。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（重要業績指標：成果）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・事業内容・具体的な施策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415E15A-1669-4120-ABAC-41B90FB1E7A0}"/>
              </a:ext>
            </a:extLst>
          </p:cNvPr>
          <p:cNvSpPr txBox="1"/>
          <p:nvPr/>
        </p:nvSpPr>
        <p:spPr>
          <a:xfrm>
            <a:off x="362235" y="1307390"/>
            <a:ext cx="784978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事業計画書１及び３を参考に事業のコンセプト、求められる成果を記載してください。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30148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151427" y="6542032"/>
            <a:ext cx="966395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</a:t>
            </a:r>
            <a:r>
              <a:rPr kumimoji="1"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に基づき</a:t>
            </a:r>
            <a:r>
              <a:rPr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D14D7B5-88EE-4B91-B9BD-1580A3413A42}"/>
              </a:ext>
            </a:extLst>
          </p:cNvPr>
          <p:cNvSpPr txBox="1"/>
          <p:nvPr/>
        </p:nvSpPr>
        <p:spPr>
          <a:xfrm>
            <a:off x="1359632" y="828499"/>
            <a:ext cx="775404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事業計画書９を踏まえ、取組年度から自立自走に向けた事業展開の５年計画の概要を記載してください。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44897"/>
              </p:ext>
            </p:extLst>
          </p:nvPr>
        </p:nvGraphicFramePr>
        <p:xfrm>
          <a:off x="480058" y="3415390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施策①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施策②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施策③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施策④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044" y="731460"/>
            <a:ext cx="7809325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3630140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4E6351-0963-463E-AE6E-F477AD7462DE}"/>
              </a:ext>
            </a:extLst>
          </p:cNvPr>
          <p:cNvSpPr txBox="1"/>
          <p:nvPr/>
        </p:nvSpPr>
        <p:spPr>
          <a:xfrm>
            <a:off x="2450265" y="4606326"/>
            <a:ext cx="4612309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95300" algn="just"/>
            <a:r>
              <a:rPr lang="ja-JP" altLang="ja-JP" sz="1400" kern="100" dirty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400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事業期間中の</a:t>
            </a:r>
            <a:r>
              <a:rPr lang="en-US" altLang="ja-JP" sz="1400" kern="100" dirty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KPI</a:t>
            </a:r>
            <a:r>
              <a:rPr lang="ja-JP" altLang="ja-JP" sz="1400" kern="100" dirty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」を測る時期も記載してください。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4014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046" y="2125553"/>
            <a:ext cx="9300796" cy="431530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12" name="角丸四角形 118">
            <a:extLst>
              <a:ext uri="{FF2B5EF4-FFF2-40B4-BE49-F238E27FC236}">
                <a16:creationId xmlns:a16="http://schemas.microsoft.com/office/drawing/2014/main" id="{88DEA87A-6E73-4CBE-852A-4FBA5A28434C}"/>
              </a:ext>
            </a:extLst>
          </p:cNvPr>
          <p:cNvSpPr/>
          <p:nvPr/>
        </p:nvSpPr>
        <p:spPr>
          <a:xfrm>
            <a:off x="307731" y="2381312"/>
            <a:ext cx="9144000" cy="2286693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  <a:r>
              <a:rPr lang="ja-JP" altLang="en-US" sz="20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ふくしまフルーツ製菓</a:t>
            </a: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事業名称：「</a:t>
            </a:r>
            <a:r>
              <a:rPr lang="ja-JP" altLang="en-US" sz="1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フルーツ王国ふくしま」ファン拡大大作戦</a:t>
            </a: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098313" y="489364"/>
            <a:ext cx="3445452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交付申請額：</a:t>
            </a:r>
            <a:r>
              <a:rPr lang="en-US" altLang="ja-JP" u="sng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</a:t>
            </a:r>
            <a:r>
              <a:rPr lang="en-US" altLang="ja-JP" u="sng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,000,000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139284"/>
            <a:ext cx="9300796" cy="68931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ターゲットは、県外の消費者（特に首都圏）、流通関係者（バイヤー）、飲食店関係者で、</a:t>
            </a:r>
            <a:r>
              <a:rPr lang="ja-JP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福島産フルーツのおいしさが伝わり信頼が得られることで、「福島にまた来たい」という交流人口増加のきっかけになり、福島県産食材全体の信頼回復につながる。</a:t>
            </a:r>
            <a:endParaRPr lang="ja-JP" altLang="en-US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1848554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37">
            <a:extLst>
              <a:ext uri="{FF2B5EF4-FFF2-40B4-BE49-F238E27FC236}">
                <a16:creationId xmlns:a16="http://schemas.microsoft.com/office/drawing/2014/main" id="{48A4C896-1236-4AC9-BA79-2CA2D6102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2212076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事業内容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3EECBF1C-BC7E-4460-8332-232AEBED84D4}"/>
              </a:ext>
            </a:extLst>
          </p:cNvPr>
          <p:cNvGrpSpPr/>
          <p:nvPr/>
        </p:nvGrpSpPr>
        <p:grpSpPr>
          <a:xfrm>
            <a:off x="563828" y="2572244"/>
            <a:ext cx="8597756" cy="1323468"/>
            <a:chOff x="908621" y="2736013"/>
            <a:chExt cx="8466589" cy="1516828"/>
          </a:xfrm>
        </p:grpSpPr>
        <p:sp>
          <p:nvSpPr>
            <p:cNvPr id="93" name="正方形/長方形 99">
              <a:extLst>
                <a:ext uri="{FF2B5EF4-FFF2-40B4-BE49-F238E27FC236}">
                  <a16:creationId xmlns:a16="http://schemas.microsoft.com/office/drawing/2014/main" id="{FEA88C28-C6C3-4466-A0F2-9CB6BB6D0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2736013"/>
              <a:ext cx="693971" cy="744101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>
                  <a:solidFill>
                    <a:schemeClr val="bg1"/>
                  </a:solidFill>
                  <a:latin typeface="Meiryo UI"/>
                  <a:ea typeface="Meiryo UI"/>
                </a:rPr>
                <a:t>施策①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4" name="正方形/長方形 99">
              <a:extLst>
                <a:ext uri="{FF2B5EF4-FFF2-40B4-BE49-F238E27FC236}">
                  <a16:creationId xmlns:a16="http://schemas.microsoft.com/office/drawing/2014/main" id="{5C5DBFB1-85FF-4FD0-828D-91CAA9FF8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3593525"/>
              <a:ext cx="693972" cy="659315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>
                  <a:solidFill>
                    <a:schemeClr val="bg1"/>
                  </a:solidFill>
                  <a:latin typeface="Meiryo UI"/>
                  <a:ea typeface="Meiryo UI"/>
                </a:rPr>
                <a:t>施策②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8" name="正方形/長方形 99">
              <a:extLst>
                <a:ext uri="{FF2B5EF4-FFF2-40B4-BE49-F238E27FC236}">
                  <a16:creationId xmlns:a16="http://schemas.microsoft.com/office/drawing/2014/main" id="{427EDE53-37FE-45CE-9D84-049D2403C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7" y="2736013"/>
              <a:ext cx="7618533" cy="744101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ふくしまフルーツカフェ＠東京（イベント）</a:t>
              </a:r>
              <a:endParaRPr lang="en-US" altLang="ja-JP" sz="1200" b="1" kern="0" dirty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kumimoji="1" lang="ja-JP" alt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　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都内のホテルに協力してもらい、福島産フルーツを使った限定スイーツメニューを提供してもらう。イベントの実施によって、</a:t>
              </a:r>
              <a:endParaRPr lang="en-US" altLang="ja-JP" sz="1200" kern="0" dirty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　福島産フルーツの安全性や美味しさを、消費者と飲食店関係者の両方にアピールできる。</a:t>
              </a:r>
              <a:endPara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9" name="正方形/長方形 99">
              <a:extLst>
                <a:ext uri="{FF2B5EF4-FFF2-40B4-BE49-F238E27FC236}">
                  <a16:creationId xmlns:a16="http://schemas.microsoft.com/office/drawing/2014/main" id="{60CEE444-99ED-4156-A473-EFC8E9381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8" y="3563301"/>
              <a:ext cx="7618532" cy="689540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ミスフルーツ福島と収穫体験</a:t>
              </a:r>
              <a:r>
                <a:rPr lang="en-US" altLang="ja-JP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※</a:t>
              </a: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流通関係者（バイヤー）用</a:t>
              </a:r>
              <a:endParaRPr lang="en-US" altLang="ja-JP" sz="1200" b="1" kern="0" dirty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　フルーツの生産者と交流し、福島産フルーツを全国で行脚しＰＲしているミスフルーツ福島と</a:t>
              </a:r>
              <a:endParaRPr lang="en-US" altLang="ja-JP" sz="1200" kern="0" dirty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　首都圏の流通関係者（バイヤー）に一緒に収穫体験してもらう。安全性はもちろん、おいしさをアピールできる。</a:t>
              </a:r>
            </a:p>
          </p:txBody>
        </p:sp>
      </p:grpSp>
      <p:sp>
        <p:nvSpPr>
          <p:cNvPr id="134" name="角丸四角形 118">
            <a:extLst>
              <a:ext uri="{FF2B5EF4-FFF2-40B4-BE49-F238E27FC236}">
                <a16:creationId xmlns:a16="http://schemas.microsoft.com/office/drawing/2014/main" id="{2EA55A6A-9FD0-49B1-B812-DA1BEA378F70}"/>
              </a:ext>
            </a:extLst>
          </p:cNvPr>
          <p:cNvSpPr/>
          <p:nvPr/>
        </p:nvSpPr>
        <p:spPr>
          <a:xfrm>
            <a:off x="307731" y="4837241"/>
            <a:ext cx="9144000" cy="1537182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5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4733402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</a:p>
        </p:txBody>
      </p:sp>
      <p:sp>
        <p:nvSpPr>
          <p:cNvPr id="138" name="テキスト プレースホルダー 1">
            <a:extLst>
              <a:ext uri="{FF2B5EF4-FFF2-40B4-BE49-F238E27FC236}">
                <a16:creationId xmlns:a16="http://schemas.microsoft.com/office/drawing/2014/main" id="{B2307528-5ADC-4836-84A4-3E9513DF6F98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447362"/>
            <a:ext cx="930079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適宜、枠のサイズを変更したり図表を使用し記載してください。なお、記入する文字の大きさは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CFB26112-15C9-40DC-AE07-2257F087189A}"/>
              </a:ext>
            </a:extLst>
          </p:cNvPr>
          <p:cNvSpPr/>
          <p:nvPr/>
        </p:nvSpPr>
        <p:spPr>
          <a:xfrm>
            <a:off x="5802913" y="2093841"/>
            <a:ext cx="3039412" cy="424426"/>
          </a:xfrm>
          <a:prstGeom prst="wedgeRectCallout">
            <a:avLst>
              <a:gd name="adj1" fmla="val -20318"/>
              <a:gd name="adj2" fmla="val 80175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情報発信等の内容も含め、事業の特徴がわかるように簡潔に記載してください。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99">
            <a:extLst>
              <a:ext uri="{FF2B5EF4-FFF2-40B4-BE49-F238E27FC236}">
                <a16:creationId xmlns:a16="http://schemas.microsoft.com/office/drawing/2014/main" id="{5C5DBFB1-85FF-4FD0-828D-91CAA9FF8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28" y="4009212"/>
            <a:ext cx="704723" cy="575268"/>
          </a:xfrm>
          <a:prstGeom prst="rect">
            <a:avLst/>
          </a:prstGeom>
          <a:solidFill>
            <a:srgbClr val="FF0000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1" lang="ja-JP" altLang="en-US" sz="105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43" name="正方形/長方形 99">
            <a:extLst>
              <a:ext uri="{FF2B5EF4-FFF2-40B4-BE49-F238E27FC236}">
                <a16:creationId xmlns:a16="http://schemas.microsoft.com/office/drawing/2014/main" id="{60CEE444-99ED-4156-A473-EFC8E9381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023" y="3982840"/>
            <a:ext cx="7736561" cy="601640"/>
          </a:xfrm>
          <a:prstGeom prst="rect">
            <a:avLst/>
          </a:prstGeom>
          <a:solidFill>
            <a:srgbClr val="FFFFFF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defRPr/>
            </a:pPr>
            <a:endParaRPr kumimoji="1" lang="ja-JP" altLang="en-US" sz="12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47C04C3-3606-4A2E-8F82-947F1A9FF1FC}"/>
              </a:ext>
            </a:extLst>
          </p:cNvPr>
          <p:cNvSpPr txBox="1"/>
          <p:nvPr/>
        </p:nvSpPr>
        <p:spPr>
          <a:xfrm>
            <a:off x="146974" y="893168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事業ターゲット及び得られる効果</a:t>
            </a:r>
          </a:p>
        </p:txBody>
      </p:sp>
      <p:sp>
        <p:nvSpPr>
          <p:cNvPr id="30" name="正方形/長方形 99">
            <a:extLst>
              <a:ext uri="{FF2B5EF4-FFF2-40B4-BE49-F238E27FC236}">
                <a16:creationId xmlns:a16="http://schemas.microsoft.com/office/drawing/2014/main" id="{5C5DBFB1-85FF-4FD0-828D-91CAA9FF8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5117144"/>
            <a:ext cx="1709109" cy="575268"/>
          </a:xfrm>
          <a:prstGeom prst="rect">
            <a:avLst/>
          </a:prstGeom>
          <a:solidFill>
            <a:srgbClr val="FF0000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altLang="ja-JP" sz="1050" b="1" kern="0" noProof="0" dirty="0">
                <a:solidFill>
                  <a:schemeClr val="bg1"/>
                </a:solidFill>
                <a:latin typeface="Meiryo UI"/>
                <a:ea typeface="Meiryo UI"/>
              </a:rPr>
              <a:t>【</a:t>
            </a:r>
            <a:r>
              <a:rPr lang="ja-JP" altLang="en-US" sz="1050" b="1" kern="0" noProof="0" dirty="0">
                <a:solidFill>
                  <a:schemeClr val="bg1"/>
                </a:solidFill>
                <a:latin typeface="Meiryo UI"/>
                <a:ea typeface="Meiryo UI"/>
              </a:rPr>
              <a:t>目標</a:t>
            </a:r>
            <a:r>
              <a:rPr lang="en-US" altLang="ja-JP" sz="1050" b="1" kern="0" noProof="0" dirty="0">
                <a:solidFill>
                  <a:schemeClr val="bg1"/>
                </a:solidFill>
                <a:latin typeface="Meiryo UI"/>
                <a:ea typeface="Meiryo UI"/>
              </a:rPr>
              <a:t>】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rPr>
              <a:t>交流人口</a:t>
            </a:r>
            <a:r>
              <a:rPr lang="ja-JP" altLang="en-US" sz="1050" b="1" kern="0" dirty="0">
                <a:solidFill>
                  <a:schemeClr val="bg1"/>
                </a:solidFill>
                <a:latin typeface="Meiryo UI"/>
                <a:ea typeface="Meiryo UI"/>
              </a:rPr>
              <a:t>１</a:t>
            </a:r>
            <a:r>
              <a:rPr kumimoji="1" lang="en-US" altLang="ja-JP" sz="10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rPr>
              <a:t>000</a:t>
            </a:r>
            <a:r>
              <a:rPr kumimoji="1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rPr>
              <a:t>人増加</a:t>
            </a:r>
          </a:p>
        </p:txBody>
      </p:sp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457033"/>
              </p:ext>
            </p:extLst>
          </p:nvPr>
        </p:nvGraphicFramePr>
        <p:xfrm>
          <a:off x="2231771" y="5114242"/>
          <a:ext cx="2380535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919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175616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【</a:t>
                      </a:r>
                      <a:r>
                        <a:rPr kumimoji="1" lang="ja-JP" altLang="en-US" sz="9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ＫＰＩ</a:t>
                      </a:r>
                      <a:r>
                        <a:rPr kumimoji="1" lang="en-US" altLang="ja-JP" sz="9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】</a:t>
                      </a:r>
                      <a:r>
                        <a:rPr kumimoji="1" lang="ja-JP" altLang="en-US" sz="9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イベント告知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２０２５年○月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２０２５年○月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５回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１０回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86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756742"/>
              </p:ext>
            </p:extLst>
          </p:nvPr>
        </p:nvGraphicFramePr>
        <p:xfrm>
          <a:off x="483575" y="3417939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１０月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１１月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１２月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施策①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施策②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施策③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施策④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559616"/>
            <a:ext cx="930079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事業計画書に記入した内容に基づき、</a:t>
            </a:r>
            <a:r>
              <a:rPr lang="ja-JP" altLang="en-US" sz="1000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  <a:r>
              <a:rPr lang="ja-JP" altLang="en-US" sz="20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ふくしまフルーツ製菓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5737" y="714818"/>
            <a:ext cx="9497861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96988" y="3632689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79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２０２３年度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テキスト プレースホルダー 1">
            <a:extLst>
              <a:ext uri="{FF2B5EF4-FFF2-40B4-BE49-F238E27FC236}">
                <a16:creationId xmlns:a16="http://schemas.microsoft.com/office/drawing/2014/main" id="{611C7F0C-8032-4FD3-8070-4D042985687C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37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5593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２０２４年度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167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２０２５年度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060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２０２６年度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0274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２０２７年度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342918" y="2467185"/>
            <a:ext cx="1801825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6923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イベント開催により、口コミ、ＳＮＳでの拡散で福島産の魅力をＰＲ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3578" y="2584940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立上げ</a:t>
            </a:r>
          </a:p>
        </p:txBody>
      </p:sp>
      <p:sp>
        <p:nvSpPr>
          <p:cNvPr id="51" name="右矢印 50"/>
          <p:cNvSpPr/>
          <p:nvPr/>
        </p:nvSpPr>
        <p:spPr>
          <a:xfrm>
            <a:off x="2250761" y="2497753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282830" y="2594715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推進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285911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他社と協力してイベントを継続。福島産の飛躍につなげる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69442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万博にあわせ、首都圏での口コミが大阪・関西に広まるようにする。</a:t>
            </a:r>
          </a:p>
        </p:txBody>
      </p:sp>
      <p:sp>
        <p:nvSpPr>
          <p:cNvPr id="55" name="右矢印 54"/>
          <p:cNvSpPr/>
          <p:nvPr/>
        </p:nvSpPr>
        <p:spPr>
          <a:xfrm>
            <a:off x="5986479" y="2492121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166837" y="2584939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自走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39253" y="1910857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イベント自走。ブランド力アップ、百貨店でも、扱ってもらう。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880274" y="1904202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ブランド力で風評払拭。年度売上３億円超を目指す。イベントは状況見て。</a:t>
            </a:r>
          </a:p>
        </p:txBody>
      </p:sp>
      <p:sp>
        <p:nvSpPr>
          <p:cNvPr id="6" name="直角三角形 5"/>
          <p:cNvSpPr/>
          <p:nvPr/>
        </p:nvSpPr>
        <p:spPr>
          <a:xfrm flipH="1">
            <a:off x="381237" y="933375"/>
            <a:ext cx="9093549" cy="861646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82830" y="1108500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２０２５年度売上２．２億円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424847" y="839104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２０２７年度売上３億円超</a:t>
            </a:r>
          </a:p>
        </p:txBody>
      </p:sp>
      <p:sp>
        <p:nvSpPr>
          <p:cNvPr id="78" name="矢印: 五方向 39">
            <a:extLst>
              <a:ext uri="{FF2B5EF4-FFF2-40B4-BE49-F238E27FC236}">
                <a16:creationId xmlns:a16="http://schemas.microsoft.com/office/drawing/2014/main" id="{4C9834B7-BBCA-4689-80CD-C6295415AB0B}"/>
              </a:ext>
            </a:extLst>
          </p:cNvPr>
          <p:cNvSpPr/>
          <p:nvPr/>
        </p:nvSpPr>
        <p:spPr>
          <a:xfrm rot="16200000">
            <a:off x="5173443" y="4889967"/>
            <a:ext cx="277000" cy="368630"/>
          </a:xfrm>
          <a:prstGeom prst="homePlate">
            <a:avLst>
              <a:gd name="adj" fmla="val 231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800" b="1" dirty="0">
                <a:solidFill>
                  <a:srgbClr val="FF0000"/>
                </a:solidFill>
              </a:rPr>
              <a:t>KPI</a:t>
            </a:r>
          </a:p>
          <a:p>
            <a:pPr algn="ctr"/>
            <a:r>
              <a:rPr kumimoji="1" lang="ja-JP" altLang="en-US" sz="800" b="1" dirty="0">
                <a:solidFill>
                  <a:srgbClr val="FF0000"/>
                </a:solidFill>
              </a:rPr>
              <a:t>測定</a:t>
            </a:r>
          </a:p>
        </p:txBody>
      </p:sp>
      <p:sp>
        <p:nvSpPr>
          <p:cNvPr id="10" name="右矢印 9"/>
          <p:cNvSpPr/>
          <p:nvPr/>
        </p:nvSpPr>
        <p:spPr>
          <a:xfrm>
            <a:off x="3942589" y="4090638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/>
          <p:cNvSpPr/>
          <p:nvPr/>
        </p:nvSpPr>
        <p:spPr>
          <a:xfrm>
            <a:off x="3928422" y="4720073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右矢印 82"/>
          <p:cNvSpPr/>
          <p:nvPr/>
        </p:nvSpPr>
        <p:spPr>
          <a:xfrm>
            <a:off x="5182645" y="408892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右矢印 83"/>
          <p:cNvSpPr/>
          <p:nvPr/>
        </p:nvSpPr>
        <p:spPr>
          <a:xfrm>
            <a:off x="5176990" y="4738157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498324" y="3915183"/>
            <a:ext cx="323165" cy="1289611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委託先など打ち合わせ</a:t>
            </a:r>
          </a:p>
        </p:txBody>
      </p:sp>
      <p:sp>
        <p:nvSpPr>
          <p:cNvPr id="95" name="右矢印 94"/>
          <p:cNvSpPr/>
          <p:nvPr/>
        </p:nvSpPr>
        <p:spPr>
          <a:xfrm>
            <a:off x="6019274" y="408892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701861" y="3908000"/>
            <a:ext cx="323165" cy="1293011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イベントＰＲ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73464" y="3982018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5566844" y="4632193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5990940" y="4632193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6826921" y="3938314"/>
            <a:ext cx="323165" cy="186988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会計処理・実績報告作成</a:t>
            </a:r>
          </a:p>
        </p:txBody>
      </p:sp>
      <p:sp>
        <p:nvSpPr>
          <p:cNvPr id="106" name="右矢印 105"/>
          <p:cNvSpPr/>
          <p:nvPr/>
        </p:nvSpPr>
        <p:spPr>
          <a:xfrm>
            <a:off x="7462370" y="4053310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右矢印 106"/>
          <p:cNvSpPr/>
          <p:nvPr/>
        </p:nvSpPr>
        <p:spPr>
          <a:xfrm>
            <a:off x="7462369" y="4764106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8071584" y="3932827"/>
            <a:ext cx="323165" cy="1875369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次年度への企画策定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23925" y="5283862"/>
            <a:ext cx="13760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イベント告知で測定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335397" y="3913594"/>
            <a:ext cx="323165" cy="1303139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生育状況の確認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412082" y="3982018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矢印: 五方向 39">
            <a:extLst>
              <a:ext uri="{FF2B5EF4-FFF2-40B4-BE49-F238E27FC236}">
                <a16:creationId xmlns:a16="http://schemas.microsoft.com/office/drawing/2014/main" id="{6A74B912-B78A-DAC2-DD53-414EC7AB5E0E}"/>
              </a:ext>
            </a:extLst>
          </p:cNvPr>
          <p:cNvSpPr/>
          <p:nvPr/>
        </p:nvSpPr>
        <p:spPr>
          <a:xfrm rot="16200000">
            <a:off x="5184932" y="4255197"/>
            <a:ext cx="277000" cy="368630"/>
          </a:xfrm>
          <a:prstGeom prst="homePlate">
            <a:avLst>
              <a:gd name="adj" fmla="val 231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800" b="1" dirty="0">
                <a:solidFill>
                  <a:srgbClr val="FF0000"/>
                </a:solidFill>
              </a:rPr>
              <a:t>KPI</a:t>
            </a:r>
          </a:p>
          <a:p>
            <a:pPr algn="ctr"/>
            <a:r>
              <a:rPr kumimoji="1" lang="ja-JP" altLang="en-US" sz="800" b="1" dirty="0">
                <a:solidFill>
                  <a:srgbClr val="FF0000"/>
                </a:solidFill>
              </a:rPr>
              <a:t>測定</a:t>
            </a:r>
          </a:p>
        </p:txBody>
      </p:sp>
      <p:sp>
        <p:nvSpPr>
          <p:cNvPr id="7" name="矢印: 五方向 39">
            <a:extLst>
              <a:ext uri="{FF2B5EF4-FFF2-40B4-BE49-F238E27FC236}">
                <a16:creationId xmlns:a16="http://schemas.microsoft.com/office/drawing/2014/main" id="{D85CAC39-D2DE-D1DC-8120-9ECB73A51995}"/>
              </a:ext>
            </a:extLst>
          </p:cNvPr>
          <p:cNvSpPr/>
          <p:nvPr/>
        </p:nvSpPr>
        <p:spPr>
          <a:xfrm rot="16200000">
            <a:off x="6013112" y="4255196"/>
            <a:ext cx="277000" cy="368630"/>
          </a:xfrm>
          <a:prstGeom prst="homePlate">
            <a:avLst>
              <a:gd name="adj" fmla="val 231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800" b="1" dirty="0">
                <a:solidFill>
                  <a:srgbClr val="FF0000"/>
                </a:solidFill>
              </a:rPr>
              <a:t>KPI</a:t>
            </a:r>
          </a:p>
          <a:p>
            <a:pPr algn="ctr"/>
            <a:r>
              <a:rPr kumimoji="1" lang="ja-JP" altLang="en-US" sz="800" b="1" dirty="0">
                <a:solidFill>
                  <a:srgbClr val="FF0000"/>
                </a:solidFill>
              </a:rPr>
              <a:t>測定</a:t>
            </a:r>
          </a:p>
        </p:txBody>
      </p:sp>
    </p:spTree>
    <p:extLst>
      <p:ext uri="{BB962C8B-B14F-4D97-AF65-F5344CB8AC3E}">
        <p14:creationId xmlns:p14="http://schemas.microsoft.com/office/powerpoint/2010/main" val="1236578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</TotalTime>
  <Words>836</Words>
  <Application>Microsoft Office PowerPoint</Application>
  <PresentationFormat>A4 210 x 297 mm</PresentationFormat>
  <Paragraphs>151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HGP創英角ｺﾞｼｯｸUB</vt:lpstr>
      <vt:lpstr>HGS創英角ｺﾞｼｯｸUB</vt:lpstr>
      <vt:lpstr>Meiryo UI</vt:lpstr>
      <vt:lpstr>メイリオ</vt:lpstr>
      <vt:lpstr>游ゴシック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玄葉 裕樹</cp:lastModifiedBy>
  <cp:revision>41</cp:revision>
  <dcterms:created xsi:type="dcterms:W3CDTF">2019-06-20T05:45:39Z</dcterms:created>
  <dcterms:modified xsi:type="dcterms:W3CDTF">2025-07-07T02:46:03Z</dcterms:modified>
</cp:coreProperties>
</file>